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78" r:id="rId2"/>
    <p:sldId id="259" r:id="rId3"/>
    <p:sldId id="305" r:id="rId4"/>
    <p:sldId id="261" r:id="rId5"/>
    <p:sldId id="319" r:id="rId6"/>
    <p:sldId id="315" r:id="rId7"/>
    <p:sldId id="293" r:id="rId8"/>
    <p:sldId id="270" r:id="rId9"/>
    <p:sldId id="295" r:id="rId10"/>
    <p:sldId id="292" r:id="rId11"/>
    <p:sldId id="296" r:id="rId12"/>
    <p:sldId id="316" r:id="rId13"/>
    <p:sldId id="317" r:id="rId14"/>
    <p:sldId id="311" r:id="rId15"/>
    <p:sldId id="303" r:id="rId16"/>
    <p:sldId id="298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ia Ines Figueroa" initials="MIF" lastIdx="18" clrIdx="0"/>
  <p:cmAuthor id="1" name="Pedro Cahn" initials="PC" lastIdx="12" clrIdx="1"/>
  <p:cmAuthor id="2" name="Maria Jose Rolon" initials="MJR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53" autoAdjust="0"/>
    <p:restoredTop sz="94660"/>
  </p:normalViewPr>
  <p:slideViewPr>
    <p:cSldViewPr>
      <p:cViewPr varScale="1">
        <p:scale>
          <a:sx n="102" d="100"/>
          <a:sy n="102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AB3F-8BF4-4307-9B04-38BB10C3AF5C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3C6F-F4D9-45D8-9C5C-E46FA95E68CD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5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339A1-44DD-442A-83A7-2E1C6A0058F2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 anchor="b"/>
          <a:lstStyle/>
          <a:p>
            <a:pPr algn="r" defTabSz="914423"/>
            <a:fld id="{4ED0B56C-3D17-4D6A-9CF8-74FAD8D039EF}" type="slidenum">
              <a:rPr lang="es-ES" sz="1200">
                <a:latin typeface="Arial" charset="0"/>
              </a:rPr>
              <a:pPr algn="r" defTabSz="914423"/>
              <a:t>1</a:t>
            </a:fld>
            <a:endParaRPr lang="es-ES" sz="1200" dirty="0"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18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5937" indent="-298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37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12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87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0F8FB1-5E7D-415D-9DA0-F751BAB4E162}" type="slidenum">
              <a:rPr lang="en-GB" altLang="es-AR" smtClean="0"/>
              <a:pPr eaLnBrk="1" hangingPunct="1"/>
              <a:t>13</a:t>
            </a:fld>
            <a:endParaRPr lang="en-GB" altLang="es-AR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021979" y="9720673"/>
            <a:ext cx="3075631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86" tIns="48493" rIns="96986" bIns="48493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29343AF-6411-46DF-BC13-963254327FED}" type="slidenum">
              <a:rPr lang="en-GB" altLang="es-AR" sz="1300">
                <a:ea typeface="ＭＳ Ｐゴシック" pitchFamily="34" charset="-128"/>
              </a:rPr>
              <a:pPr algn="r"/>
              <a:t>13</a:t>
            </a:fld>
            <a:endParaRPr lang="en-GB" altLang="es-AR" sz="1300">
              <a:ea typeface="ＭＳ Ｐゴシック" pitchFamily="34" charset="-128"/>
            </a:endParaRPr>
          </a:p>
        </p:txBody>
      </p:sp>
      <p:sp>
        <p:nvSpPr>
          <p:cNvPr id="38916" name="Rectangle 3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515938"/>
            <a:ext cx="5349875" cy="4013200"/>
          </a:xfrm>
          <a:ln/>
        </p:spPr>
      </p:sp>
      <p:sp>
        <p:nvSpPr>
          <p:cNvPr id="38917" name="Rectangle 338"/>
          <p:cNvSpPr>
            <a:spLocks noGrp="1" noChangeArrowheads="1"/>
          </p:cNvSpPr>
          <p:nvPr>
            <p:ph type="body" idx="1"/>
          </p:nvPr>
        </p:nvSpPr>
        <p:spPr>
          <a:xfrm>
            <a:off x="1007184" y="5029740"/>
            <a:ext cx="5030854" cy="4798958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86" tIns="48493" rIns="96986" bIns="48493"/>
          <a:lstStyle/>
          <a:p>
            <a:pPr lvl="0"/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689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617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47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903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83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 typeface="Arial" pitchFamily="34" charset="0"/>
              <a:buNone/>
            </a:pPr>
            <a:endParaRPr lang="en-US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A5EC5-1647-4168-BC89-7C87808AD8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256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79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213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9A11E-5F50-4737-957E-23213CD8D47B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0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5E54B3-FC80-4011-8213-D9BA999D676F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64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5937" indent="-298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37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12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8749" indent="-238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0F8FB1-5E7D-415D-9DA0-F751BAB4E162}" type="slidenum">
              <a:rPr lang="en-GB" altLang="es-AR" smtClean="0"/>
              <a:pPr eaLnBrk="1" hangingPunct="1"/>
              <a:t>12</a:t>
            </a:fld>
            <a:endParaRPr lang="en-GB" altLang="es-AR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021979" y="9720673"/>
            <a:ext cx="3075631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86" tIns="48493" rIns="96986" bIns="48493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29343AF-6411-46DF-BC13-963254327FED}" type="slidenum">
              <a:rPr lang="en-GB" altLang="es-AR" sz="1300">
                <a:ea typeface="ＭＳ Ｐゴシック" pitchFamily="34" charset="-128"/>
              </a:rPr>
              <a:pPr algn="r"/>
              <a:t>12</a:t>
            </a:fld>
            <a:endParaRPr lang="en-GB" altLang="es-AR" sz="1300">
              <a:ea typeface="ＭＳ Ｐゴシック" pitchFamily="34" charset="-128"/>
            </a:endParaRPr>
          </a:p>
        </p:txBody>
      </p:sp>
      <p:sp>
        <p:nvSpPr>
          <p:cNvPr id="38916" name="Rectangle 3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515938"/>
            <a:ext cx="5349875" cy="4013200"/>
          </a:xfrm>
          <a:ln/>
        </p:spPr>
      </p:sp>
      <p:sp>
        <p:nvSpPr>
          <p:cNvPr id="38917" name="Rectangle 338"/>
          <p:cNvSpPr>
            <a:spLocks noGrp="1" noChangeArrowheads="1"/>
          </p:cNvSpPr>
          <p:nvPr>
            <p:ph type="body" idx="1"/>
          </p:nvPr>
        </p:nvSpPr>
        <p:spPr>
          <a:xfrm>
            <a:off x="1007184" y="5029740"/>
            <a:ext cx="5030854" cy="4798958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86" tIns="48493" rIns="96986" bIns="48493"/>
          <a:lstStyle/>
          <a:p>
            <a:pPr lvl="0"/>
            <a:endParaRPr lang="es-E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6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4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81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06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69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00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72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488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75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497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1968-F5C6-4133-AE6D-6BF4877B656D}" type="datetimeFigureOut">
              <a:rPr lang="es-AR" smtClean="0"/>
              <a:pPr/>
              <a:t>24.07.2017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8E95-BB03-4EAE-ABC4-A4FDDD52A0E6}" type="slidenum">
              <a:rPr lang="es-AR" smtClean="0"/>
              <a:pPr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5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700808"/>
            <a:ext cx="8691643" cy="41764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4326" y="1688232"/>
            <a:ext cx="8728154" cy="4176464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b="1" dirty="0">
                <a:solidFill>
                  <a:schemeClr val="bg1"/>
                </a:solidFill>
              </a:rPr>
              <a:t>ANDES</a:t>
            </a:r>
            <a:endParaRPr lang="en-US" sz="3000" b="1" strike="sngStrike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s-ES" sz="2400" dirty="0">
                <a:solidFill>
                  <a:schemeClr val="bg1"/>
                </a:solidFill>
              </a:rPr>
              <a:t>A </a:t>
            </a:r>
            <a:r>
              <a:rPr lang="es-ES" sz="2400" dirty="0" err="1">
                <a:solidFill>
                  <a:schemeClr val="bg1"/>
                </a:solidFill>
              </a:rPr>
              <a:t>Phase</a:t>
            </a:r>
            <a:r>
              <a:rPr lang="es-ES" sz="2400" dirty="0">
                <a:solidFill>
                  <a:schemeClr val="bg1"/>
                </a:solidFill>
              </a:rPr>
              <a:t> 4, </a:t>
            </a:r>
            <a:r>
              <a:rPr lang="es-ES" sz="2400" dirty="0" err="1">
                <a:solidFill>
                  <a:schemeClr val="bg1"/>
                </a:solidFill>
              </a:rPr>
              <a:t>Randomized</a:t>
            </a:r>
            <a:r>
              <a:rPr lang="es-ES" sz="2400" dirty="0">
                <a:solidFill>
                  <a:schemeClr val="bg1"/>
                </a:solidFill>
              </a:rPr>
              <a:t>, Open </a:t>
            </a:r>
            <a:r>
              <a:rPr lang="es-ES" sz="2400" dirty="0" err="1">
                <a:solidFill>
                  <a:schemeClr val="bg1"/>
                </a:solidFill>
              </a:rPr>
              <a:t>Label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Study</a:t>
            </a:r>
            <a:r>
              <a:rPr lang="es-ES" sz="2400" dirty="0">
                <a:solidFill>
                  <a:schemeClr val="bg1"/>
                </a:solidFill>
              </a:rPr>
              <a:t> of a </a:t>
            </a:r>
            <a:r>
              <a:rPr lang="es-ES" sz="2400" dirty="0" err="1">
                <a:solidFill>
                  <a:schemeClr val="bg1"/>
                </a:solidFill>
              </a:rPr>
              <a:t>Ritonavir-Boosted</a:t>
            </a:r>
            <a:r>
              <a:rPr lang="es-ES" sz="2400" dirty="0">
                <a:solidFill>
                  <a:schemeClr val="bg1"/>
                </a:solidFill>
              </a:rPr>
              <a:t> Darunavir in </a:t>
            </a:r>
            <a:r>
              <a:rPr lang="es-ES" sz="2400" dirty="0" err="1">
                <a:solidFill>
                  <a:schemeClr val="bg1"/>
                </a:solidFill>
              </a:rPr>
              <a:t>Fixed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Dose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Combination</a:t>
            </a:r>
            <a:r>
              <a:rPr lang="es-ES" sz="2400" dirty="0">
                <a:solidFill>
                  <a:schemeClr val="bg1"/>
                </a:solidFill>
              </a:rPr>
              <a:t> (FD-DRV/r) plus </a:t>
            </a:r>
            <a:r>
              <a:rPr lang="es-ES" sz="2400" dirty="0" err="1">
                <a:solidFill>
                  <a:schemeClr val="bg1"/>
                </a:solidFill>
              </a:rPr>
              <a:t>Lamivudine</a:t>
            </a:r>
            <a:r>
              <a:rPr lang="es-ES" sz="2400" dirty="0">
                <a:solidFill>
                  <a:schemeClr val="bg1"/>
                </a:solidFill>
              </a:rPr>
              <a:t> Versus FD-DRV/r plus </a:t>
            </a:r>
            <a:r>
              <a:rPr lang="es-ES" sz="2400" dirty="0" err="1">
                <a:solidFill>
                  <a:schemeClr val="bg1"/>
                </a:solidFill>
              </a:rPr>
              <a:t>Lamivudine</a:t>
            </a:r>
            <a:r>
              <a:rPr lang="es-ES" sz="2400" dirty="0">
                <a:solidFill>
                  <a:schemeClr val="bg1"/>
                </a:solidFill>
              </a:rPr>
              <a:t>/</a:t>
            </a:r>
            <a:r>
              <a:rPr lang="es-ES" sz="2400" dirty="0" err="1">
                <a:solidFill>
                  <a:schemeClr val="bg1"/>
                </a:solidFill>
              </a:rPr>
              <a:t>Tenofovir</a:t>
            </a:r>
            <a:r>
              <a:rPr lang="es-ES" sz="2400" dirty="0">
                <a:solidFill>
                  <a:schemeClr val="bg1"/>
                </a:solidFill>
              </a:rPr>
              <a:t> in </a:t>
            </a:r>
            <a:r>
              <a:rPr lang="es-ES" sz="2400" dirty="0" err="1">
                <a:solidFill>
                  <a:schemeClr val="bg1"/>
                </a:solidFill>
              </a:rPr>
              <a:t>Naïve</a:t>
            </a:r>
            <a:r>
              <a:rPr lang="es-ES" sz="24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s-ES" sz="2400" dirty="0">
                <a:solidFill>
                  <a:schemeClr val="bg1"/>
                </a:solidFill>
              </a:rPr>
              <a:t>HIV-1 </a:t>
            </a:r>
            <a:r>
              <a:rPr lang="es-ES" sz="2400" dirty="0" err="1">
                <a:solidFill>
                  <a:schemeClr val="bg1"/>
                </a:solidFill>
              </a:rPr>
              <a:t>Infected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Subjects</a:t>
            </a:r>
            <a:endParaRPr lang="es-ES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s-ES" sz="2400" i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s-ES" sz="2400" i="1" dirty="0">
                <a:solidFill>
                  <a:schemeClr val="bg1"/>
                </a:solidFill>
              </a:rPr>
              <a:t>Pedro </a:t>
            </a:r>
            <a:r>
              <a:rPr lang="es-ES" sz="2400" i="1" dirty="0" err="1">
                <a:solidFill>
                  <a:schemeClr val="bg1"/>
                </a:solidFill>
              </a:rPr>
              <a:t>Cahn</a:t>
            </a:r>
            <a:r>
              <a:rPr lang="es-ES" sz="2400" i="1" dirty="0">
                <a:solidFill>
                  <a:schemeClr val="bg1"/>
                </a:solidFill>
              </a:rPr>
              <a:t> </a:t>
            </a:r>
            <a:r>
              <a:rPr lang="es-ES" sz="2400" i="1" dirty="0" err="1">
                <a:solidFill>
                  <a:schemeClr val="bg1"/>
                </a:solidFill>
              </a:rPr>
              <a:t>on</a:t>
            </a:r>
            <a:r>
              <a:rPr lang="es-ES" sz="2400" i="1" dirty="0">
                <a:solidFill>
                  <a:schemeClr val="bg1"/>
                </a:solidFill>
              </a:rPr>
              <a:t> </a:t>
            </a:r>
            <a:r>
              <a:rPr lang="es-ES" sz="2400" i="1" dirty="0" err="1">
                <a:solidFill>
                  <a:schemeClr val="bg1"/>
                </a:solidFill>
              </a:rPr>
              <a:t>behalf</a:t>
            </a:r>
            <a:r>
              <a:rPr lang="es-ES" sz="2400" i="1" dirty="0">
                <a:solidFill>
                  <a:schemeClr val="bg1"/>
                </a:solidFill>
              </a:rPr>
              <a:t> of </a:t>
            </a:r>
            <a:r>
              <a:rPr lang="es-ES" sz="2400" i="1" dirty="0" err="1">
                <a:solidFill>
                  <a:schemeClr val="bg1"/>
                </a:solidFill>
              </a:rPr>
              <a:t>the</a:t>
            </a:r>
            <a:r>
              <a:rPr lang="es-ES" sz="2400" i="1" dirty="0">
                <a:solidFill>
                  <a:schemeClr val="bg1"/>
                </a:solidFill>
              </a:rPr>
              <a:t> ANDES </a:t>
            </a:r>
            <a:r>
              <a:rPr lang="es-ES" sz="2400" i="1" dirty="0" err="1">
                <a:solidFill>
                  <a:schemeClr val="bg1"/>
                </a:solidFill>
              </a:rPr>
              <a:t>Study</a:t>
            </a:r>
            <a:r>
              <a:rPr lang="es-ES" sz="2400" i="1" dirty="0">
                <a:solidFill>
                  <a:schemeClr val="bg1"/>
                </a:solidFill>
              </a:rPr>
              <a:t> </a:t>
            </a:r>
            <a:r>
              <a:rPr lang="es-ES" sz="2400" i="1" dirty="0" err="1">
                <a:solidFill>
                  <a:schemeClr val="bg1"/>
                </a:solidFill>
              </a:rPr>
              <a:t>Group</a:t>
            </a:r>
            <a:endParaRPr lang="es-ES" sz="2400" i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sz="2000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i="1" dirty="0">
                <a:solidFill>
                  <a:schemeClr val="bg1"/>
                </a:solidFill>
                <a:cs typeface="Calibri" panose="020F0502020204030204" pitchFamily="34" charset="0"/>
              </a:rPr>
              <a:t>ClinicalTrials.gov : # </a:t>
            </a:r>
            <a:r>
              <a:rPr lang="es-ES" sz="2000" b="1" dirty="0">
                <a:solidFill>
                  <a:schemeClr val="bg1"/>
                </a:solidFill>
              </a:rPr>
              <a:t>NCT02770508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1"/>
            <a:ext cx="2592289" cy="10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668" y="307760"/>
            <a:ext cx="1908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3 Imagen" descr="Logo 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042" y="188641"/>
            <a:ext cx="1827304" cy="7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0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62074"/>
          </a:xfr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Baseline Characteristics</a:t>
            </a:r>
          </a:p>
        </p:txBody>
      </p:sp>
      <p:graphicFrame>
        <p:nvGraphicFramePr>
          <p:cNvPr id="8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574559"/>
              </p:ext>
            </p:extLst>
          </p:nvPr>
        </p:nvGraphicFramePr>
        <p:xfrm>
          <a:off x="528274" y="1014505"/>
          <a:ext cx="8064894" cy="42867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8716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923175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12666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222788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657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sz="16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Global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(n=145)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DT  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(N=75)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(N=70)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65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30 </a:t>
                      </a:r>
                      <a:r>
                        <a:rPr lang="en-US" sz="1600" b="1" dirty="0">
                          <a:effectLst/>
                        </a:rPr>
                        <a:t>(</a:t>
                      </a:r>
                      <a:r>
                        <a:rPr lang="en-US" sz="1600" b="1" dirty="0" smtClean="0">
                          <a:effectLst/>
                        </a:rPr>
                        <a:t>25-39)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(24-42)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30 </a:t>
                      </a:r>
                      <a:r>
                        <a:rPr lang="en-US" sz="1600" b="1" dirty="0">
                          <a:effectLst/>
                        </a:rPr>
                        <a:t>(26-38)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Males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131 (91%)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70 (93%)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61 (88%)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MSM/Bisexual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101 (73%)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53 (76%)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48 (71%)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CDC Stage B*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 (8%)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 (8%)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 (7%)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65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Viral Load (log10)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4.5 </a:t>
                      </a:r>
                      <a:r>
                        <a:rPr lang="en-US" sz="1600" b="1" dirty="0">
                          <a:effectLst/>
                        </a:rPr>
                        <a:t>(4.0-5.0)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4.6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(4.1-5.1)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4.5 </a:t>
                      </a:r>
                      <a:r>
                        <a:rPr lang="en-US" sz="1600" b="1" dirty="0">
                          <a:effectLst/>
                        </a:rPr>
                        <a:t>(3.9-5.0)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indent="1358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VL &gt;100,000 c/mL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 (24%)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20 (27%)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 (22%)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65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Median CD4 count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(IQR 25-75)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383 (286-562)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419 (290-564)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366.5 (275-544)</a:t>
                      </a:r>
                      <a:endParaRPr lang="es-E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9183" y="5841093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6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Shown </a:t>
            </a:r>
            <a:r>
              <a:rPr kumimoji="0" lang="en-U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medians </a:t>
            </a:r>
            <a:r>
              <a:rPr kumimoji="0" lang="en-U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(IQR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25-75)</a:t>
            </a:r>
            <a:r>
              <a:rPr kumimoji="0" lang="en-US" altLang="es-E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 continuous variables or</a:t>
            </a:r>
            <a:r>
              <a:rPr kumimoji="0" lang="en-US" altLang="es-E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n(%) </a:t>
            </a:r>
            <a:r>
              <a:rPr kumimoji="0" lang="en-U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kumimoji="0" lang="en-US" altLang="es-E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categorical variables. </a:t>
            </a:r>
            <a:endParaRPr kumimoji="0" lang="en-US" alt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Comparisons 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were performed by chi-</a:t>
            </a:r>
            <a:r>
              <a:rPr kumimoji="0" lang="en-US" altLang="es-E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sq</a:t>
            </a:r>
            <a:r>
              <a:rPr kumimoji="0" lang="en-U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test or t-tests.</a:t>
            </a: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136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ES" sz="1200" dirty="0">
                <a:latin typeface="+mn-lt"/>
                <a:cs typeface="Arial" panose="020B0604020202020204" pitchFamily="34" charset="0"/>
              </a:rPr>
              <a:t>* </a:t>
            </a:r>
            <a:r>
              <a:rPr lang="en-US" altLang="es-ES" sz="1200" dirty="0" smtClean="0">
                <a:latin typeface="+mn-lt"/>
                <a:cs typeface="Arial" panose="020B0604020202020204" pitchFamily="34" charset="0"/>
              </a:rPr>
              <a:t>No stage </a:t>
            </a:r>
            <a:r>
              <a:rPr lang="en-US" altLang="es-ES" sz="1200" dirty="0">
                <a:latin typeface="+mn-lt"/>
                <a:cs typeface="Arial" panose="020B0604020202020204" pitchFamily="34" charset="0"/>
              </a:rPr>
              <a:t>CDC C was enrolled </a:t>
            </a:r>
            <a:endParaRPr kumimoji="0" lang="en-U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26163"/>
            <a:ext cx="1908175" cy="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14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 bwMode="auto">
          <a:xfrm>
            <a:off x="609600" y="142852"/>
            <a:ext cx="7924800" cy="92211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altLang="es-AR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Viral load &lt;400 copies/mL </a:t>
            </a:r>
            <a:br>
              <a:rPr kumimoji="0" lang="en-GB" altLang="es-AR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</a:br>
            <a:r>
              <a:rPr kumimoji="0" lang="en-GB" altLang="es-AR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 pitchFamily="34" charset="0"/>
              </a:rPr>
              <a:t>at  week </a:t>
            </a:r>
            <a:r>
              <a:rPr lang="en-GB" altLang="es-AR" sz="3200" b="1" kern="0" dirty="0" smtClean="0">
                <a:solidFill>
                  <a:schemeClr val="bg1"/>
                </a:solidFill>
                <a:cs typeface="Calibri" panose="020F0502020204030204" pitchFamily="34" charset="0"/>
              </a:rPr>
              <a:t>24, </a:t>
            </a:r>
            <a:r>
              <a:rPr lang="en-US" sz="3200" b="1" kern="0" dirty="0" smtClean="0">
                <a:solidFill>
                  <a:schemeClr val="bg1"/>
                </a:solidFill>
                <a:cs typeface="Calibri" panose="020F0502020204030204" pitchFamily="34" charset="0"/>
              </a:rPr>
              <a:t>ITT-e  snapshot </a:t>
            </a:r>
            <a:r>
              <a:rPr lang="en-US" sz="3200" b="1" kern="0" dirty="0">
                <a:solidFill>
                  <a:schemeClr val="bg1"/>
                </a:solidFill>
                <a:cs typeface="Calibri" panose="020F0502020204030204" pitchFamily="34" charset="0"/>
              </a:rPr>
              <a:t>(n=145)</a:t>
            </a:r>
            <a:endParaRPr lang="es-AR" sz="3200" b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533" r="4039"/>
          <a:stretch/>
        </p:blipFill>
        <p:spPr bwMode="auto">
          <a:xfrm>
            <a:off x="1043608" y="1344402"/>
            <a:ext cx="7585683" cy="41691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68840" y="5506662"/>
            <a:ext cx="6806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Proportion of patients with plasma HIV-1 RNA less than 400 copies per mL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40336" y="1507283"/>
            <a:ext cx="1141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TT:(97%)</a:t>
            </a:r>
            <a:endParaRPr lang="es-ES" sz="1600" b="1" dirty="0"/>
          </a:p>
        </p:txBody>
      </p:sp>
      <p:sp>
        <p:nvSpPr>
          <p:cNvPr id="7" name="Rectángulo 6"/>
          <p:cNvSpPr/>
          <p:nvPr/>
        </p:nvSpPr>
        <p:spPr>
          <a:xfrm>
            <a:off x="6969756" y="1918170"/>
            <a:ext cx="898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DT(95%)</a:t>
            </a:r>
            <a:endParaRPr lang="es-ES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4571999" y="2839218"/>
            <a:ext cx="3206134" cy="338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Difference (95% CI)</a:t>
            </a:r>
            <a:r>
              <a:rPr lang="en-US" sz="1600" dirty="0"/>
              <a:t>: -2.5% (-7.9; 2.9)</a:t>
            </a:r>
            <a:endParaRPr lang="es-ES" sz="1600" dirty="0"/>
          </a:p>
        </p:txBody>
      </p:sp>
      <p:sp>
        <p:nvSpPr>
          <p:cNvPr id="5" name="Rectángulo 4"/>
          <p:cNvSpPr/>
          <p:nvPr/>
        </p:nvSpPr>
        <p:spPr>
          <a:xfrm>
            <a:off x="899592" y="6073551"/>
            <a:ext cx="7634808" cy="6463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Mean CD4+ increases were similar in both arms 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DT=206 cells/mm3; TT=204 cells/mm3).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6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67956" y="498356"/>
            <a:ext cx="7668265" cy="1004871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Patients with </a:t>
            </a:r>
            <a:r>
              <a:rPr lang="en-US" sz="2400" b="1" dirty="0">
                <a:solidFill>
                  <a:schemeClr val="bg1"/>
                </a:solidFill>
              </a:rPr>
              <a:t>VL&lt;400 c/mL at week 24</a:t>
            </a:r>
            <a:r>
              <a:rPr lang="en-US" altLang="es-ES" sz="24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en-US" altLang="es-ES" sz="24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en-GB" altLang="es-AR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180711"/>
              </p:ext>
            </p:extLst>
          </p:nvPr>
        </p:nvGraphicFramePr>
        <p:xfrm>
          <a:off x="667955" y="1700808"/>
          <a:ext cx="7668265" cy="435804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1877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91214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71417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165007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  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Difference </a:t>
                      </a: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(95% CI)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228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ITT snapshot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n=145)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71/75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(95%)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68/70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(97%)</a:t>
                      </a:r>
                      <a:endParaRPr lang="es-E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-2.5%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(-7.9; 2.9)</a:t>
                      </a:r>
                      <a:endParaRPr lang="es-E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091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treatment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n=140)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71/71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(100%)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68/69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(99%)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(-0.9, 3.8)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b="0" dirty="0" err="1">
                          <a:solidFill>
                            <a:schemeClr val="tx1"/>
                          </a:solidFill>
                          <a:effectLst/>
                        </a:rPr>
                        <a:t>Discontinuations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4*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1**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4058974883"/>
                  </a:ext>
                </a:extLst>
              </a:tr>
              <a:tr h="558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Virological</a:t>
                      </a:r>
                      <a:r>
                        <a:rPr lang="es-AR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AR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failure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338464335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78699" y="6237312"/>
            <a:ext cx="446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*</a:t>
            </a:r>
            <a:r>
              <a:rPr lang="es-AR" altLang="es-AR" sz="1600" dirty="0" err="1" smtClean="0">
                <a:cs typeface="Calibri" panose="020F0502020204030204" pitchFamily="34" charset="0"/>
              </a:rPr>
              <a:t>Withdraw</a:t>
            </a:r>
            <a:r>
              <a:rPr lang="es-AR" altLang="es-AR" sz="1600" dirty="0" smtClean="0">
                <a:cs typeface="Calibri" panose="020F0502020204030204" pitchFamily="34" charset="0"/>
              </a:rPr>
              <a:t> </a:t>
            </a:r>
            <a:r>
              <a:rPr lang="es-AR" altLang="es-AR" sz="1600" dirty="0" err="1" smtClean="0">
                <a:cs typeface="Calibri" panose="020F0502020204030204" pitchFamily="34" charset="0"/>
              </a:rPr>
              <a:t>consent</a:t>
            </a:r>
            <a:r>
              <a:rPr lang="es-AR" altLang="es-AR" sz="1600" dirty="0" smtClean="0">
                <a:cs typeface="Calibri" panose="020F0502020204030204" pitchFamily="34" charset="0"/>
              </a:rPr>
              <a:t>  </a:t>
            </a:r>
            <a:r>
              <a:rPr lang="es-AR" altLang="es-AR" sz="1600" dirty="0">
                <a:cs typeface="Calibri" panose="020F0502020204030204" pitchFamily="34" charset="0"/>
              </a:rPr>
              <a:t>(1) ,SAE (1), LTFU (1) , RASH (1</a:t>
            </a:r>
            <a:r>
              <a:rPr lang="es-AR" altLang="es-AR" sz="1600" dirty="0" smtClean="0">
                <a:cs typeface="Calibri" panose="020F0502020204030204" pitchFamily="34" charset="0"/>
              </a:rPr>
              <a:t>)</a:t>
            </a:r>
          </a:p>
          <a:p>
            <a:r>
              <a:rPr lang="es-AR" altLang="es-AR" sz="1600" dirty="0" smtClean="0">
                <a:cs typeface="Calibri" panose="020F0502020204030204" pitchFamily="34" charset="0"/>
              </a:rPr>
              <a:t>** LTFU</a:t>
            </a:r>
            <a:endParaRPr lang="es-AR" altLang="es-AR" sz="1600" dirty="0">
              <a:cs typeface="Calibri" panose="020F0502020204030204" pitchFamily="34" charset="0"/>
            </a:endParaRPr>
          </a:p>
          <a:p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7118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67956" y="498356"/>
            <a:ext cx="7668265" cy="1004871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Patients with </a:t>
            </a:r>
            <a:r>
              <a:rPr lang="en-US" sz="2400" b="1" dirty="0">
                <a:solidFill>
                  <a:schemeClr val="bg1"/>
                </a:solidFill>
              </a:rPr>
              <a:t>VL&lt;400 c/mL at week 24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(B</a:t>
            </a:r>
            <a:r>
              <a:rPr lang="en-US" altLang="es-E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aseline </a:t>
            </a:r>
            <a:r>
              <a:rPr lang="en-US" altLang="es-ES" sz="2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VL&gt; 100,000 </a:t>
            </a:r>
            <a:r>
              <a:rPr lang="en-US" altLang="es-E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copies/mL)</a:t>
            </a:r>
            <a:r>
              <a:rPr lang="en-US" altLang="es-ES" sz="24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en-US" altLang="es-ES" sz="24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en-GB" altLang="es-AR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8750739"/>
              </p:ext>
            </p:extLst>
          </p:nvPr>
        </p:nvGraphicFramePr>
        <p:xfrm>
          <a:off x="1100005" y="2233591"/>
          <a:ext cx="7000387" cy="24195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48437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35542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89652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931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Baseline VL &gt; 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effectLst/>
                        </a:rPr>
                        <a:t>100.000 c/ml </a:t>
                      </a:r>
                      <a:endParaRPr lang="es-ES" sz="2400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  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(20)</a:t>
                      </a: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(15)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2286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ITT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snapshot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100%)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(100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056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93297"/>
            <a:ext cx="1908175" cy="70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188640"/>
            <a:ext cx="8342313" cy="85407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Grade 2 &amp; 3 Adverse Events</a:t>
            </a:r>
            <a:endParaRPr lang="en-US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6311061"/>
            <a:ext cx="6587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*One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patient was discontinued due to a drug-related grade 3 adverse event (rash)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** 4 patients had 2 GI events each. </a:t>
            </a:r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457657"/>
              </p:ext>
            </p:extLst>
          </p:nvPr>
        </p:nvGraphicFramePr>
        <p:xfrm>
          <a:off x="395536" y="1196752"/>
          <a:ext cx="8270305" cy="490347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79051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68534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56387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64203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785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6" marR="91436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(n:145)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 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(n:75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(N:70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073604">
                <a:tc>
                  <a:txBody>
                    <a:bodyPr/>
                    <a:lstStyle/>
                    <a:p>
                      <a:pPr marL="0" marR="0" lvl="0" indent="0" algn="l" defTabSz="288925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# AEs </a:t>
                      </a:r>
                      <a:r>
                        <a:rPr kumimoji="0" lang="en-GB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grade 2-3 AEs 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possible–probably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drug-related )*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005" marR="9144" marT="9138" marB="9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26 patients  (17,9%)</a:t>
                      </a:r>
                    </a:p>
                  </a:txBody>
                  <a:tcPr marL="54000" marR="54000" marT="46798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10 patients  (13,3%)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patients (22,9%)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3449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05" marR="9144" marT="9138" marB="9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7" marB="9517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17" marB="9517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3449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Gastrointestinal</a:t>
                      </a:r>
                      <a:r>
                        <a:rPr lang="es-AR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 </a:t>
                      </a:r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(9.6%)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(6,7%)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(12.9%)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3449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Dermatologic</a:t>
                      </a:r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s-A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Rashes</a:t>
                      </a:r>
                      <a:r>
                        <a:rPr lang="es-A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s-A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(7.5%)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(8%)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(7.1%)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344911">
                <a:tc>
                  <a:txBody>
                    <a:bodyPr/>
                    <a:lstStyle/>
                    <a:p>
                      <a:pPr algn="l" fontAlgn="ctr"/>
                      <a:r>
                        <a:rPr lang="es-A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Neurologic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AR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(4.3%)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(4.3%)</a:t>
                      </a: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1292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SAEs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 considered drug related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Screening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005" marR="9144" marT="9138" marB="91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dosing period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(CAP, Asthma, diverticulitis)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 smtClean="0"/>
                        <a:t>(CAP, </a:t>
                      </a:r>
                      <a:r>
                        <a:rPr lang="es-ES" sz="1600" b="0" dirty="0" err="1" smtClean="0"/>
                        <a:t>diabetic</a:t>
                      </a:r>
                      <a:r>
                        <a:rPr lang="es-ES" sz="1600" b="0" dirty="0" smtClean="0"/>
                        <a:t> </a:t>
                      </a:r>
                      <a:r>
                        <a:rPr lang="es-ES" sz="1600" b="0" dirty="0" err="1" smtClean="0"/>
                        <a:t>foot</a:t>
                      </a:r>
                      <a:r>
                        <a:rPr lang="es-ES" sz="1600" b="0" dirty="0" smtClean="0"/>
                        <a:t>)</a:t>
                      </a:r>
                      <a:endParaRPr lang="es-ES" sz="1600" b="0" dirty="0"/>
                    </a:p>
                  </a:txBody>
                  <a:tcPr marL="9525" marR="9525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69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 bwMode="auto">
          <a:xfrm>
            <a:off x="467544" y="260648"/>
            <a:ext cx="7924800" cy="92211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smtClean="0">
                <a:solidFill>
                  <a:schemeClr val="bg1"/>
                </a:solidFill>
                <a:cs typeface="Calibri" panose="020F0502020204030204" pitchFamily="34" charset="0"/>
              </a:rPr>
              <a:t>Conclusions</a:t>
            </a:r>
            <a:endParaRPr lang="es-AR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26163"/>
            <a:ext cx="1908175" cy="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9552" y="1916832"/>
            <a:ext cx="7924801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 generic combination of DRV/RTV in FDC plus 3TC showed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non-inferiority </a:t>
            </a:r>
            <a:r>
              <a:rPr lang="es-AR" sz="2800" dirty="0" err="1" smtClean="0"/>
              <a:t>on</a:t>
            </a:r>
            <a:r>
              <a:rPr lang="es-AR" sz="2800" dirty="0" smtClean="0"/>
              <a:t> a </a:t>
            </a:r>
            <a:r>
              <a:rPr lang="es-AR" sz="2800" dirty="0" err="1" smtClean="0"/>
              <a:t>secondary</a:t>
            </a:r>
            <a:r>
              <a:rPr lang="es-AR" sz="2800" dirty="0" smtClean="0"/>
              <a:t> </a:t>
            </a:r>
            <a:r>
              <a:rPr lang="es-AR" sz="2800" dirty="0" err="1" smtClean="0"/>
              <a:t>endpoint</a:t>
            </a:r>
            <a:r>
              <a:rPr lang="es-AR" sz="2800" dirty="0" smtClean="0"/>
              <a:t> 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to a generic triple drug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regimen of DRV/RTV plus TDF/3TC at 24 weeks in treatment-naïve patients.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These results, if confirmed at week 48, may provide further evidence about the potential efficacy of dual therapy based on 3TC and a drug with a high genetic barrier.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924"/>
            <a:ext cx="8229600" cy="628649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altLang="es-AR" sz="3200" b="1" dirty="0">
                <a:solidFill>
                  <a:schemeClr val="bg1"/>
                </a:solidFill>
                <a:cs typeface="Calibri" panose="020F0502020204030204" pitchFamily="34" charset="0"/>
              </a:rPr>
              <a:t>Acknowledgments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3208" y="1834636"/>
            <a:ext cx="3882430" cy="43072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ts val="2700"/>
              </a:lnSpc>
              <a:buFontTx/>
              <a:buNone/>
            </a:pPr>
            <a:r>
              <a:rPr lang="en-GB" altLang="es-AR" sz="1600" b="1" dirty="0">
                <a:solidFill>
                  <a:srgbClr val="FF0000"/>
                </a:solidFill>
                <a:cs typeface="Calibri" panose="020F0502020204030204" pitchFamily="34" charset="0"/>
              </a:rPr>
              <a:t> The ANDES Study </a:t>
            </a:r>
            <a:r>
              <a:rPr lang="en-GB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Team</a:t>
            </a:r>
            <a:r>
              <a:rPr lang="en-GB" altLang="es-AR" sz="1600" b="1" dirty="0">
                <a:solidFill>
                  <a:srgbClr val="FF0000"/>
                </a:solidFill>
                <a:cs typeface="Calibri" panose="020F0502020204030204" pitchFamily="34" charset="0"/>
              </a:rPr>
              <a:t>:       </a:t>
            </a:r>
          </a:p>
          <a:p>
            <a:pPr marL="0" indent="0" eaLnBrk="1" hangingPunct="1">
              <a:lnSpc>
                <a:spcPts val="2700"/>
              </a:lnSpc>
              <a:buFontTx/>
              <a:buNone/>
            </a:pPr>
            <a:r>
              <a:rPr lang="en-GB" altLang="es-AR" sz="1600" b="1" dirty="0">
                <a:cs typeface="Calibri" panose="020F0502020204030204" pitchFamily="34" charset="0"/>
              </a:rPr>
              <a:t>Investigators: </a:t>
            </a:r>
            <a:r>
              <a:rPr lang="en-GB" altLang="es-AR" sz="1600" b="1" dirty="0" smtClean="0">
                <a:cs typeface="Calibri" panose="020F0502020204030204" pitchFamily="34" charset="0"/>
              </a:rPr>
              <a:t>.</a:t>
            </a:r>
            <a:endParaRPr lang="es-ES" sz="1600" strike="sngStrike" dirty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s-AR" sz="1600" dirty="0"/>
              <a:t>Fundación Huésped: </a:t>
            </a:r>
            <a:r>
              <a:rPr lang="es-AR" sz="1600" b="1" dirty="0" smtClean="0"/>
              <a:t>María </a:t>
            </a:r>
            <a:r>
              <a:rPr lang="es-AR" sz="1600" b="1" dirty="0"/>
              <a:t>Inés Figueroa, María José </a:t>
            </a:r>
            <a:r>
              <a:rPr lang="es-AR" sz="1600" b="1" dirty="0" err="1"/>
              <a:t>Rolón</a:t>
            </a:r>
            <a:r>
              <a:rPr lang="es-AR" sz="1600" b="1" dirty="0" smtClean="0"/>
              <a:t>, </a:t>
            </a:r>
            <a:r>
              <a:rPr lang="es-AR" sz="1600" b="1" dirty="0"/>
              <a:t>Omar </a:t>
            </a:r>
            <a:r>
              <a:rPr lang="es-AR" sz="1600" b="1" dirty="0" err="1" smtClean="0"/>
              <a:t>Sued</a:t>
            </a:r>
            <a:r>
              <a:rPr lang="es-AR" sz="1600" b="1" dirty="0"/>
              <a:t>, Pedro </a:t>
            </a:r>
            <a:r>
              <a:rPr lang="es-AR" sz="1600" b="1" dirty="0" smtClean="0"/>
              <a:t>Cahn </a:t>
            </a:r>
            <a:endParaRPr lang="es-ES" sz="1600" strike="sngStrike" dirty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s-AR" sz="1600" dirty="0"/>
              <a:t>Hospital Cosme Argerich: </a:t>
            </a:r>
            <a:r>
              <a:rPr lang="es-AR" sz="1600" b="1" dirty="0"/>
              <a:t>Diego </a:t>
            </a:r>
            <a:r>
              <a:rPr lang="es-AR" sz="1600" b="1" dirty="0" err="1"/>
              <a:t>Cechini</a:t>
            </a:r>
            <a:r>
              <a:rPr lang="es-AR" sz="1600" b="1" dirty="0"/>
              <a:t>,  Ezequiel </a:t>
            </a:r>
            <a:r>
              <a:rPr lang="es-AR" sz="1600" b="1" dirty="0" err="1"/>
              <a:t>Cordova</a:t>
            </a:r>
            <a:endParaRPr lang="es-ES" sz="1600" b="1" dirty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s-AR" sz="1600" dirty="0" smtClean="0"/>
              <a:t>Hospital Italiano: </a:t>
            </a:r>
            <a:r>
              <a:rPr lang="es-AR" sz="1600" b="1" dirty="0"/>
              <a:t>Waldo Belloso, Marisa </a:t>
            </a:r>
            <a:r>
              <a:rPr lang="es-AR" sz="1600" b="1" dirty="0" err="1"/>
              <a:t>Sanchez</a:t>
            </a:r>
            <a:r>
              <a:rPr lang="es-AR" sz="1600" b="1" dirty="0"/>
              <a:t> </a:t>
            </a:r>
            <a:endParaRPr lang="es-ES" sz="1600" strike="sngStrike" dirty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s-AR" sz="1600" dirty="0"/>
              <a:t>Centro de Estudios </a:t>
            </a:r>
            <a:r>
              <a:rPr lang="es-AR" sz="1600" dirty="0" err="1" smtClean="0"/>
              <a:t>Infectológicos</a:t>
            </a:r>
            <a:r>
              <a:rPr lang="es-AR" sz="1600" dirty="0"/>
              <a:t> </a:t>
            </a:r>
            <a:r>
              <a:rPr lang="es-AR" sz="1600" dirty="0" smtClean="0"/>
              <a:t>      </a:t>
            </a:r>
            <a:r>
              <a:rPr lang="es-AR" sz="1600" dirty="0"/>
              <a:t>(CTD </a:t>
            </a:r>
            <a:r>
              <a:rPr lang="es-AR" sz="1600" dirty="0" err="1"/>
              <a:t>Stamboulian</a:t>
            </a:r>
            <a:r>
              <a:rPr lang="es-AR" sz="1600" dirty="0" smtClean="0"/>
              <a:t>):  </a:t>
            </a:r>
            <a:r>
              <a:rPr lang="es-AR" sz="1600" b="1" dirty="0"/>
              <a:t>Gustavo </a:t>
            </a:r>
            <a:r>
              <a:rPr lang="es-AR" sz="1600" b="1" dirty="0" err="1"/>
              <a:t>Lopardo</a:t>
            </a:r>
            <a:r>
              <a:rPr lang="es-AR" sz="1600" b="1" dirty="0"/>
              <a:t> </a:t>
            </a:r>
            <a:endParaRPr lang="es-AR" sz="1600" b="1" dirty="0" smtClean="0"/>
          </a:p>
          <a:p>
            <a:pPr fontAlgn="ctr">
              <a:buFont typeface="Wingdings" panose="05000000000000000000" pitchFamily="2" charset="2"/>
              <a:buChar char="q"/>
            </a:pPr>
            <a:r>
              <a:rPr lang="es-AR" sz="1600" dirty="0"/>
              <a:t>Consultorio </a:t>
            </a:r>
            <a:r>
              <a:rPr lang="es-AR" sz="1600" dirty="0" err="1" smtClean="0"/>
              <a:t>Infectológico</a:t>
            </a:r>
            <a:r>
              <a:rPr lang="es-AR" sz="1600" dirty="0" smtClean="0"/>
              <a:t>: </a:t>
            </a:r>
            <a:r>
              <a:rPr lang="es-AR" sz="1600" b="1" dirty="0"/>
              <a:t>Daniel</a:t>
            </a:r>
            <a:endParaRPr lang="es-ES" sz="1600" strike="sngStrike" dirty="0"/>
          </a:p>
          <a:p>
            <a:pPr marL="0" indent="0" fontAlgn="ctr">
              <a:buNone/>
            </a:pPr>
            <a:r>
              <a:rPr lang="es-AR" sz="1600" b="1" dirty="0" smtClean="0"/>
              <a:t>       </a:t>
            </a:r>
            <a:r>
              <a:rPr lang="es-AR" sz="1600" b="1" dirty="0" err="1" smtClean="0"/>
              <a:t>Pryluka</a:t>
            </a:r>
            <a:r>
              <a:rPr lang="es-AR" sz="1600" b="1" dirty="0" smtClean="0"/>
              <a:t>  </a:t>
            </a:r>
            <a:endParaRPr lang="es-AR" sz="1600" b="1" dirty="0"/>
          </a:p>
          <a:p>
            <a:pPr fontAlgn="ctr">
              <a:buFont typeface="Wingdings" panose="05000000000000000000" pitchFamily="2" charset="2"/>
              <a:buChar char="q"/>
            </a:pPr>
            <a:endParaRPr lang="es-ES" sz="1600" b="1" dirty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25975" y="1834636"/>
            <a:ext cx="4038600" cy="430725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en-GB" altLang="es-AR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Fundacion</a:t>
            </a:r>
            <a:r>
              <a:rPr lang="en-GB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GB" altLang="es-AR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Huesped</a:t>
            </a:r>
            <a:r>
              <a:rPr lang="en-GB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and UEM </a:t>
            </a:r>
            <a:r>
              <a:rPr lang="en-GB" altLang="es-AR" sz="1600" b="1" dirty="0">
                <a:solidFill>
                  <a:srgbClr val="FF0000"/>
                </a:solidFill>
                <a:cs typeface="Calibri" panose="020F0502020204030204" pitchFamily="34" charset="0"/>
              </a:rPr>
              <a:t>GARDEL Coordination Team</a:t>
            </a:r>
            <a:r>
              <a:rPr lang="en-GB" altLang="es-AR" sz="1600" dirty="0">
                <a:solidFill>
                  <a:srgbClr val="FF0000"/>
                </a:solidFill>
                <a:cs typeface="Calibri" panose="020F0502020204030204" pitchFamily="34" charset="0"/>
              </a:rPr>
              <a:t>:</a:t>
            </a:r>
            <a:r>
              <a:rPr lang="en-GB" altLang="es-AR" sz="1600" dirty="0"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GB" altLang="es-AR" sz="1600" b="1" dirty="0">
                <a:cs typeface="Calibri" panose="020F0502020204030204" pitchFamily="34" charset="0"/>
              </a:rPr>
              <a:t>Valeria Álvarez, Agustina Argüello, Agustina Enz, Mariano de </a:t>
            </a:r>
            <a:r>
              <a:rPr lang="en-GB" altLang="es-AR" sz="1600" b="1" dirty="0" smtClean="0">
                <a:cs typeface="Calibri" panose="020F0502020204030204" pitchFamily="34" charset="0"/>
              </a:rPr>
              <a:t>Stefano, </a:t>
            </a:r>
            <a:r>
              <a:rPr lang="en-GB" altLang="es-AR" sz="1600" b="1" dirty="0">
                <a:cs typeface="Calibri" panose="020F0502020204030204" pitchFamily="34" charset="0"/>
              </a:rPr>
              <a:t>Santiago Perez </a:t>
            </a:r>
            <a:r>
              <a:rPr lang="en-GB" altLang="es-AR" sz="1600" b="1" dirty="0" err="1" smtClean="0">
                <a:cs typeface="Calibri" panose="020F0502020204030204" pitchFamily="34" charset="0"/>
              </a:rPr>
              <a:t>Lloret</a:t>
            </a:r>
            <a:r>
              <a:rPr lang="en-GB" altLang="es-AR" sz="1600" b="1" dirty="0" smtClean="0">
                <a:cs typeface="Calibri" panose="020F0502020204030204" pitchFamily="34" charset="0"/>
              </a:rPr>
              <a:t>, </a:t>
            </a:r>
            <a:r>
              <a:rPr lang="es-AR" sz="1600" b="1" dirty="0"/>
              <a:t>Patricia Patterson, Carina Cesar, Valeria </a:t>
            </a:r>
            <a:r>
              <a:rPr lang="es-AR" sz="1600" b="1" dirty="0" err="1"/>
              <a:t>Fink</a:t>
            </a:r>
            <a:r>
              <a:rPr lang="es-AR" sz="1600" b="1" dirty="0"/>
              <a:t>, Emanuel </a:t>
            </a:r>
            <a:r>
              <a:rPr lang="es-AR" sz="1600" b="1" dirty="0" err="1"/>
              <a:t>Fojo</a:t>
            </a:r>
            <a:r>
              <a:rPr lang="es-AR" sz="1600" b="1" dirty="0"/>
              <a:t>, Horacio </a:t>
            </a:r>
            <a:r>
              <a:rPr lang="es-AR" sz="1600" b="1" dirty="0" err="1"/>
              <a:t>Beylis</a:t>
            </a:r>
            <a:r>
              <a:rPr lang="es-AR" sz="1600" b="1" dirty="0"/>
              <a:t>, Ana </a:t>
            </a:r>
            <a:r>
              <a:rPr lang="es-AR" sz="1600" b="1" dirty="0" err="1" smtClean="0"/>
              <a:t>Gun</a:t>
            </a:r>
            <a:endParaRPr lang="es-AR" sz="1600" b="1" dirty="0" smtClean="0"/>
          </a:p>
          <a:p>
            <a:pPr marL="0" indent="0">
              <a:lnSpc>
                <a:spcPts val="2100"/>
              </a:lnSpc>
              <a:buNone/>
            </a:pPr>
            <a:r>
              <a:rPr lang="es-AR" altLang="es-AR" sz="1600" dirty="0" smtClean="0"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s-AR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Richmond </a:t>
            </a:r>
            <a:r>
              <a:rPr lang="es-AR" altLang="es-AR" sz="16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laboratories</a:t>
            </a:r>
            <a:r>
              <a:rPr lang="es-AR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s-AR" altLang="es-AR" sz="1600" b="1" dirty="0" smtClean="0">
                <a:cs typeface="Calibri" panose="020F0502020204030204" pitchFamily="34" charset="0"/>
              </a:rPr>
              <a:t>Elvira </a:t>
            </a:r>
            <a:r>
              <a:rPr lang="es-AR" altLang="es-AR" sz="1600" b="1" dirty="0" err="1" smtClean="0">
                <a:cs typeface="Calibri" panose="020F0502020204030204" pitchFamily="34" charset="0"/>
              </a:rPr>
              <a:t>Zini</a:t>
            </a:r>
            <a:endParaRPr lang="en-GB" altLang="es-AR" sz="1600" b="1" dirty="0">
              <a:cs typeface="Calibri" panose="020F0502020204030204" pitchFamily="34" charset="0"/>
            </a:endParaRPr>
          </a:p>
          <a:p>
            <a:pPr marL="0" indent="0">
              <a:lnSpc>
                <a:spcPts val="2100"/>
              </a:lnSpc>
              <a:buNone/>
            </a:pPr>
            <a:endParaRPr lang="en-GB" altLang="es-AR" sz="1600" b="1" dirty="0">
              <a:cs typeface="Calibri" panose="020F0502020204030204" pitchFamily="34" charset="0"/>
            </a:endParaRPr>
          </a:p>
          <a:p>
            <a:pPr marL="0" indent="0">
              <a:lnSpc>
                <a:spcPts val="2100"/>
              </a:lnSpc>
              <a:buNone/>
            </a:pPr>
            <a:r>
              <a:rPr lang="en-GB" altLang="es-AR" sz="1600" b="1" dirty="0">
                <a:solidFill>
                  <a:srgbClr val="FF0000"/>
                </a:solidFill>
                <a:cs typeface="Calibri" panose="020F0502020204030204" pitchFamily="34" charset="0"/>
              </a:rPr>
              <a:t>Funding</a:t>
            </a:r>
            <a:r>
              <a:rPr lang="en-GB" altLang="es-AR" sz="1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:</a:t>
            </a:r>
            <a:r>
              <a:rPr lang="en-GB" altLang="es-AR" sz="1600" dirty="0" smtClean="0">
                <a:cs typeface="Calibri" panose="020F0502020204030204" pitchFamily="34" charset="0"/>
              </a:rPr>
              <a:t> </a:t>
            </a:r>
            <a:r>
              <a:rPr lang="en-US" sz="1600" b="1" dirty="0"/>
              <a:t>Ministry of Science and </a:t>
            </a:r>
            <a:r>
              <a:rPr lang="en-US" sz="1600" b="1" dirty="0" smtClean="0"/>
              <a:t>Technology, Argentina; Ministry of Health, Argentina &amp; </a:t>
            </a:r>
            <a:r>
              <a:rPr lang="en-GB" altLang="es-AR" sz="1600" b="1" dirty="0">
                <a:cs typeface="Calibri" panose="020F0502020204030204" pitchFamily="34" charset="0"/>
              </a:rPr>
              <a:t>Richmond Laboratories</a:t>
            </a:r>
            <a:endParaRPr lang="en-US" sz="1600" b="1" dirty="0"/>
          </a:p>
          <a:p>
            <a:pPr marL="0" indent="0">
              <a:lnSpc>
                <a:spcPts val="2100"/>
              </a:lnSpc>
              <a:buNone/>
            </a:pPr>
            <a:endParaRPr lang="en-GB" altLang="es-AR" sz="1600" dirty="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ts val="2100"/>
              </a:lnSpc>
              <a:buFontTx/>
              <a:buNone/>
            </a:pPr>
            <a:endParaRPr lang="en-GB" altLang="es-AR" sz="1600" dirty="0">
              <a:cs typeface="Calibri" panose="020F0502020204030204" pitchFamily="34" charset="0"/>
            </a:endParaRPr>
          </a:p>
          <a:p>
            <a:pPr marL="0" indent="0" eaLnBrk="1" hangingPunct="1">
              <a:lnSpc>
                <a:spcPts val="2100"/>
              </a:lnSpc>
              <a:buFontTx/>
              <a:buNone/>
            </a:pPr>
            <a:endParaRPr lang="en-GB" altLang="es-AR" sz="1600" dirty="0">
              <a:cs typeface="Calibri" panose="020F0502020204030204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9512" y="836712"/>
            <a:ext cx="862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en-US" altLang="es-AR" sz="1800" b="1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" y="761510"/>
            <a:ext cx="821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Calibri" panose="020F0502020204030204" pitchFamily="34" charset="0"/>
              </a:rPr>
              <a:t>We thank everyone who has contributed to the success of this study, including in particular all study participants and their families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44451"/>
            <a:ext cx="1620143" cy="568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9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80920" cy="2376264"/>
          </a:xfr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600" dirty="0"/>
              <a:t>This is an investigator initiated study, designed, conducted and sponsored by Fundación </a:t>
            </a:r>
            <a:r>
              <a:rPr lang="en-US" sz="3600" dirty="0" err="1"/>
              <a:t>Huésped</a:t>
            </a:r>
            <a:r>
              <a:rPr lang="en-US" sz="3600" dirty="0"/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3600" dirty="0"/>
              <a:t>Funding sources: Ministry of Science and Technology, Ministry of Health and Richmond laboratories, Buenos Aires, Argentina</a:t>
            </a:r>
            <a:endParaRPr lang="en-US" sz="3600" strike="sngStrike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61344" y="404664"/>
            <a:ext cx="8373616" cy="93610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About this study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59619"/>
            <a:ext cx="19081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>
                <a:latin typeface="+mn-lt"/>
              </a:rPr>
              <a:t>Background</a:t>
            </a:r>
            <a:endParaRPr lang="es-A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AR" dirty="0" err="1"/>
              <a:t>The</a:t>
            </a:r>
            <a:r>
              <a:rPr lang="es-AR" dirty="0"/>
              <a:t> GARDEL </a:t>
            </a:r>
            <a:r>
              <a:rPr lang="es-AR" dirty="0" err="1"/>
              <a:t>study</a:t>
            </a:r>
            <a:r>
              <a:rPr lang="es-AR" dirty="0"/>
              <a:t> </a:t>
            </a:r>
            <a:r>
              <a:rPr lang="es-AR" dirty="0" err="1"/>
              <a:t>demonstrated</a:t>
            </a:r>
            <a:r>
              <a:rPr lang="es-AR" dirty="0"/>
              <a:t> non </a:t>
            </a:r>
            <a:r>
              <a:rPr lang="es-AR" dirty="0" err="1"/>
              <a:t>inferiority</a:t>
            </a:r>
            <a:r>
              <a:rPr lang="es-AR" dirty="0"/>
              <a:t> of a 2 </a:t>
            </a:r>
            <a:r>
              <a:rPr lang="es-AR" dirty="0" err="1"/>
              <a:t>drug</a:t>
            </a:r>
            <a:r>
              <a:rPr lang="es-AR" dirty="0"/>
              <a:t> </a:t>
            </a:r>
            <a:r>
              <a:rPr lang="es-AR" dirty="0" err="1"/>
              <a:t>regimen</a:t>
            </a:r>
            <a:r>
              <a:rPr lang="es-AR" dirty="0"/>
              <a:t> </a:t>
            </a:r>
            <a:r>
              <a:rPr lang="es-AR" dirty="0" err="1"/>
              <a:t>combining</a:t>
            </a:r>
            <a:r>
              <a:rPr lang="es-AR" dirty="0"/>
              <a:t> a </a:t>
            </a:r>
            <a:r>
              <a:rPr lang="es-AR" dirty="0" err="1"/>
              <a:t>boosted</a:t>
            </a:r>
            <a:r>
              <a:rPr lang="es-AR" dirty="0"/>
              <a:t> PI and </a:t>
            </a:r>
            <a:r>
              <a:rPr lang="es-AR" dirty="0" err="1"/>
              <a:t>lamivudine</a:t>
            </a:r>
            <a:r>
              <a:rPr lang="es-AR" dirty="0"/>
              <a:t> </a:t>
            </a:r>
            <a:r>
              <a:rPr lang="es-AR" dirty="0" err="1"/>
              <a:t>when</a:t>
            </a:r>
            <a:r>
              <a:rPr lang="es-AR" dirty="0"/>
              <a:t> </a:t>
            </a:r>
            <a:r>
              <a:rPr lang="es-AR" dirty="0" err="1"/>
              <a:t>compared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standard of </a:t>
            </a:r>
            <a:r>
              <a:rPr lang="es-AR" dirty="0" err="1"/>
              <a:t>care</a:t>
            </a:r>
            <a:r>
              <a:rPr lang="es-AR" dirty="0"/>
              <a:t> HAART in </a:t>
            </a:r>
            <a:r>
              <a:rPr lang="es-AR" dirty="0" err="1"/>
              <a:t>treatment-naive</a:t>
            </a:r>
            <a:r>
              <a:rPr lang="es-AR" dirty="0"/>
              <a:t> </a:t>
            </a:r>
            <a:r>
              <a:rPr lang="es-AR" dirty="0" err="1"/>
              <a:t>patients</a:t>
            </a:r>
            <a:r>
              <a:rPr lang="es-AR" dirty="0"/>
              <a:t>.</a:t>
            </a:r>
          </a:p>
          <a:p>
            <a:r>
              <a:rPr lang="es-AR" dirty="0"/>
              <a:t>In virologically </a:t>
            </a:r>
            <a:r>
              <a:rPr lang="es-AR" dirty="0" err="1"/>
              <a:t>suppressed</a:t>
            </a:r>
            <a:r>
              <a:rPr lang="es-AR" dirty="0"/>
              <a:t> </a:t>
            </a:r>
            <a:r>
              <a:rPr lang="es-AR" dirty="0" err="1"/>
              <a:t>patients</a:t>
            </a:r>
            <a:r>
              <a:rPr lang="es-AR" dirty="0"/>
              <a:t> similar </a:t>
            </a:r>
            <a:r>
              <a:rPr lang="es-AR" dirty="0" err="1"/>
              <a:t>strategies</a:t>
            </a:r>
            <a:r>
              <a:rPr lang="es-AR" dirty="0"/>
              <a:t> </a:t>
            </a:r>
            <a:r>
              <a:rPr lang="es-AR" dirty="0" err="1"/>
              <a:t>showed</a:t>
            </a:r>
            <a:r>
              <a:rPr lang="es-AR" dirty="0"/>
              <a:t> non </a:t>
            </a:r>
            <a:r>
              <a:rPr lang="es-AR" dirty="0" err="1"/>
              <a:t>inferiority</a:t>
            </a:r>
            <a:r>
              <a:rPr lang="es-AR" dirty="0"/>
              <a:t>  </a:t>
            </a:r>
            <a:r>
              <a:rPr lang="es-AR" dirty="0" err="1"/>
              <a:t>when</a:t>
            </a:r>
            <a:r>
              <a:rPr lang="es-AR" dirty="0"/>
              <a:t> </a:t>
            </a:r>
            <a:r>
              <a:rPr lang="es-AR" dirty="0" err="1"/>
              <a:t>compared</a:t>
            </a:r>
            <a:r>
              <a:rPr lang="es-AR" dirty="0"/>
              <a:t> to triple </a:t>
            </a:r>
            <a:r>
              <a:rPr lang="es-AR" dirty="0" err="1"/>
              <a:t>therapy</a:t>
            </a:r>
            <a:r>
              <a:rPr lang="es-AR" dirty="0"/>
              <a:t> (OLE, </a:t>
            </a:r>
            <a:r>
              <a:rPr lang="es-AR" dirty="0" smtClean="0"/>
              <a:t>ATLAS-M, </a:t>
            </a:r>
            <a:r>
              <a:rPr lang="es-AR" dirty="0"/>
              <a:t>DUAL)</a:t>
            </a:r>
          </a:p>
          <a:p>
            <a:r>
              <a:rPr lang="es-AR" dirty="0"/>
              <a:t>ANDES </a:t>
            </a:r>
            <a:r>
              <a:rPr lang="es-AR" dirty="0" err="1"/>
              <a:t>study</a:t>
            </a:r>
            <a:r>
              <a:rPr lang="es-AR" dirty="0"/>
              <a:t> </a:t>
            </a:r>
            <a:r>
              <a:rPr lang="es-AR" dirty="0" err="1"/>
              <a:t>was</a:t>
            </a:r>
            <a:r>
              <a:rPr lang="es-AR" dirty="0"/>
              <a:t> </a:t>
            </a:r>
            <a:r>
              <a:rPr lang="es-AR" dirty="0" err="1"/>
              <a:t>designed</a:t>
            </a:r>
            <a:r>
              <a:rPr lang="es-AR" dirty="0"/>
              <a:t> to explore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efficacy</a:t>
            </a:r>
            <a:r>
              <a:rPr lang="es-AR" dirty="0"/>
              <a:t> and safety of </a:t>
            </a:r>
            <a:r>
              <a:rPr lang="es-AR" dirty="0" err="1"/>
              <a:t>ritonavir-boosted</a:t>
            </a:r>
            <a:r>
              <a:rPr lang="es-AR" dirty="0"/>
              <a:t> </a:t>
            </a:r>
            <a:r>
              <a:rPr lang="es-AR" dirty="0" err="1"/>
              <a:t>darunavir</a:t>
            </a:r>
            <a:r>
              <a:rPr lang="es-AR" dirty="0"/>
              <a:t> plus 3TC, </a:t>
            </a:r>
            <a:r>
              <a:rPr lang="es-AR" dirty="0" err="1"/>
              <a:t>compared</a:t>
            </a:r>
            <a:r>
              <a:rPr lang="es-AR" dirty="0"/>
              <a:t> to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/>
              <a:t>same</a:t>
            </a:r>
            <a:r>
              <a:rPr lang="es-AR" dirty="0"/>
              <a:t> PI plus </a:t>
            </a:r>
            <a:r>
              <a:rPr lang="es-AR" dirty="0" smtClean="0"/>
              <a:t>TDF/3TC </a:t>
            </a:r>
            <a:r>
              <a:rPr lang="es-AR" dirty="0"/>
              <a:t>in </a:t>
            </a:r>
            <a:r>
              <a:rPr lang="es-AR" dirty="0" err="1"/>
              <a:t>treatment-naive</a:t>
            </a:r>
            <a:r>
              <a:rPr lang="es-AR" dirty="0"/>
              <a:t> </a:t>
            </a:r>
            <a:r>
              <a:rPr lang="es-AR" dirty="0" err="1"/>
              <a:t>patients</a:t>
            </a:r>
            <a:r>
              <a:rPr lang="es-AR" dirty="0"/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4848" y="476671"/>
            <a:ext cx="8373616" cy="792089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312" y="274638"/>
            <a:ext cx="7972452" cy="770391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Why DRV/r plus 3TC?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44738" y="1340768"/>
            <a:ext cx="8229600" cy="4641379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DRV/r</a:t>
            </a:r>
            <a:r>
              <a:rPr lang="en-US" b="1" dirty="0"/>
              <a:t> </a:t>
            </a:r>
            <a:r>
              <a:rPr lang="en-US" dirty="0"/>
              <a:t>is an potent antiviral compound with proven clinical efficacy in both treatment-naive and treatment-experienced HIV-infected patients. The genetic barrier of DRV is higher than other </a:t>
            </a:r>
            <a:r>
              <a:rPr lang="en-US" dirty="0" smtClean="0"/>
              <a:t>PIs. </a:t>
            </a:r>
            <a:r>
              <a:rPr lang="en-US" dirty="0"/>
              <a:t>It is the preferred PI in most guidelines</a:t>
            </a:r>
          </a:p>
          <a:p>
            <a:r>
              <a:rPr lang="en-US" dirty="0" smtClean="0"/>
              <a:t>3TC </a:t>
            </a:r>
            <a:r>
              <a:rPr lang="en-US" dirty="0"/>
              <a:t>is a safe and well tolerated drug. It is cheap and generic. </a:t>
            </a:r>
          </a:p>
          <a:p>
            <a:r>
              <a:rPr lang="en-US" dirty="0"/>
              <a:t>3TC and </a:t>
            </a:r>
            <a:r>
              <a:rPr lang="en-US" dirty="0" smtClean="0"/>
              <a:t>DRV/r allow </a:t>
            </a:r>
            <a:r>
              <a:rPr lang="en-US" dirty="0"/>
              <a:t>once a day dosing. Both drugs are well tolerated, with minimum monitoring requirement </a:t>
            </a:r>
            <a:endParaRPr lang="en-US" dirty="0" smtClean="0"/>
          </a:p>
          <a:p>
            <a:r>
              <a:rPr lang="en-US" dirty="0"/>
              <a:t>In Argentina a fixed dose combination(FDC) of DRV </a:t>
            </a:r>
            <a:r>
              <a:rPr lang="en-US" dirty="0" smtClean="0"/>
              <a:t>800 mg </a:t>
            </a:r>
            <a:r>
              <a:rPr lang="en-US" dirty="0"/>
              <a:t>plus ritonavir 100 mg  is registered and approved to be used in  treatment-naïve patients.</a:t>
            </a:r>
          </a:p>
          <a:p>
            <a:endParaRPr lang="en-US" dirty="0"/>
          </a:p>
          <a:p>
            <a:endParaRPr lang="es-AR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26163"/>
            <a:ext cx="1908175" cy="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7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32" y="620688"/>
            <a:ext cx="8058415" cy="57695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115616" y="6502340"/>
            <a:ext cx="336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000000"/>
                </a:solidFill>
              </a:rPr>
              <a:t>API </a:t>
            </a:r>
            <a:r>
              <a:rPr lang="es-AR" dirty="0" err="1" smtClean="0">
                <a:solidFill>
                  <a:srgbClr val="000000"/>
                </a:solidFill>
              </a:rPr>
              <a:t>supplier</a:t>
            </a:r>
            <a:r>
              <a:rPr lang="es-AR" dirty="0" smtClean="0">
                <a:solidFill>
                  <a:srgbClr val="000000"/>
                </a:solidFill>
              </a:rPr>
              <a:t>: </a:t>
            </a:r>
            <a:r>
              <a:rPr lang="es-AR" dirty="0" err="1" smtClean="0">
                <a:solidFill>
                  <a:srgbClr val="000000"/>
                </a:solidFill>
              </a:rPr>
              <a:t>Hetero</a:t>
            </a:r>
            <a:r>
              <a:rPr lang="es-AR" dirty="0" smtClean="0">
                <a:solidFill>
                  <a:srgbClr val="000000"/>
                </a:solidFill>
              </a:rPr>
              <a:t> </a:t>
            </a:r>
            <a:r>
              <a:rPr lang="es-AR" dirty="0" err="1" smtClean="0">
                <a:solidFill>
                  <a:srgbClr val="000000"/>
                </a:solidFill>
              </a:rPr>
              <a:t>drugs</a:t>
            </a:r>
            <a:r>
              <a:rPr lang="es-AR" dirty="0" smtClean="0">
                <a:solidFill>
                  <a:srgbClr val="000000"/>
                </a:solidFill>
              </a:rPr>
              <a:t> (India)</a:t>
            </a:r>
            <a:endParaRPr lang="es-AR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5576" y="845840"/>
            <a:ext cx="7560839" cy="8549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AR" sz="2800" dirty="0" err="1" smtClean="0"/>
              <a:t>Generic</a:t>
            </a:r>
            <a:r>
              <a:rPr lang="es-AR" sz="2800" dirty="0" smtClean="0"/>
              <a:t> FDC: Similar </a:t>
            </a:r>
            <a:r>
              <a:rPr lang="es-AR" sz="2800" dirty="0"/>
              <a:t>PK </a:t>
            </a:r>
            <a:r>
              <a:rPr lang="es-AR" sz="2800" dirty="0" err="1"/>
              <a:t>compared</a:t>
            </a:r>
            <a:r>
              <a:rPr lang="es-AR" sz="2800" dirty="0"/>
              <a:t> to </a:t>
            </a:r>
            <a:r>
              <a:rPr lang="es-AR" sz="2800" dirty="0" err="1"/>
              <a:t>branded</a:t>
            </a:r>
            <a:r>
              <a:rPr lang="es-AR" sz="2800" dirty="0"/>
              <a:t> DRV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5932151"/>
            <a:ext cx="2757616" cy="8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312" y="274638"/>
            <a:ext cx="7972452" cy="770391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Study design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44738" y="1340768"/>
            <a:ext cx="8229600" cy="4641379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AR" dirty="0" err="1"/>
              <a:t>Two</a:t>
            </a:r>
            <a:r>
              <a:rPr lang="es-AR" dirty="0"/>
              <a:t> </a:t>
            </a:r>
            <a:r>
              <a:rPr lang="es-AR" dirty="0" err="1" smtClean="0"/>
              <a:t>phase</a:t>
            </a:r>
            <a:r>
              <a:rPr lang="es-AR" dirty="0" smtClean="0"/>
              <a:t> </a:t>
            </a:r>
            <a:r>
              <a:rPr lang="es-AR" dirty="0" err="1"/>
              <a:t>design</a:t>
            </a:r>
            <a:r>
              <a:rPr lang="es-AR" dirty="0"/>
              <a:t>: </a:t>
            </a:r>
          </a:p>
          <a:p>
            <a:r>
              <a:rPr lang="es-AR" b="1" dirty="0" err="1"/>
              <a:t>Phase</a:t>
            </a:r>
            <a:r>
              <a:rPr lang="es-AR" b="1" dirty="0"/>
              <a:t> 1: </a:t>
            </a:r>
            <a:r>
              <a:rPr lang="es-AR" dirty="0" smtClean="0"/>
              <a:t>A </a:t>
            </a:r>
            <a:r>
              <a:rPr lang="es-AR" dirty="0" err="1" smtClean="0"/>
              <a:t>minimum</a:t>
            </a:r>
            <a:r>
              <a:rPr lang="es-AR" dirty="0" smtClean="0"/>
              <a:t>  of 140 </a:t>
            </a:r>
            <a:r>
              <a:rPr lang="es-AR" dirty="0" err="1" smtClean="0"/>
              <a:t>participants</a:t>
            </a:r>
            <a:r>
              <a:rPr lang="es-AR" dirty="0" smtClean="0"/>
              <a:t> </a:t>
            </a:r>
            <a:r>
              <a:rPr lang="es-AR" dirty="0" err="1" smtClean="0"/>
              <a:t>required</a:t>
            </a:r>
            <a:r>
              <a:rPr lang="es-AR" dirty="0" smtClean="0"/>
              <a:t> to </a:t>
            </a:r>
            <a:r>
              <a:rPr lang="es-AR" dirty="0" err="1" smtClean="0"/>
              <a:t>study</a:t>
            </a:r>
            <a:r>
              <a:rPr lang="es-AR" dirty="0" smtClean="0"/>
              <a:t> non-</a:t>
            </a:r>
            <a:r>
              <a:rPr lang="es-AR" dirty="0" err="1" smtClean="0"/>
              <a:t>inferiority</a:t>
            </a:r>
            <a:r>
              <a:rPr lang="es-AR" dirty="0" smtClean="0"/>
              <a:t> at 24 </a:t>
            </a:r>
            <a:r>
              <a:rPr lang="es-AR" dirty="0" err="1" smtClean="0"/>
              <a:t>weeks</a:t>
            </a:r>
            <a:r>
              <a:rPr lang="es-AR" dirty="0" smtClean="0"/>
              <a:t> (</a:t>
            </a:r>
            <a:r>
              <a:rPr lang="es-AR" dirty="0" err="1" smtClean="0"/>
              <a:t>pVL</a:t>
            </a:r>
            <a:r>
              <a:rPr lang="es-AR" dirty="0" smtClean="0"/>
              <a:t> &lt;400 copies/</a:t>
            </a:r>
            <a:r>
              <a:rPr lang="es-AR" dirty="0" err="1" smtClean="0"/>
              <a:t>mL</a:t>
            </a:r>
            <a:r>
              <a:rPr lang="es-AR" dirty="0" smtClean="0"/>
              <a:t>)</a:t>
            </a:r>
            <a:endParaRPr lang="es-AR" dirty="0"/>
          </a:p>
          <a:p>
            <a:pPr marL="357188" indent="-357188">
              <a:buNone/>
            </a:pPr>
            <a:r>
              <a:rPr lang="es-AR" dirty="0" smtClean="0"/>
              <a:t>    </a:t>
            </a:r>
            <a:r>
              <a:rPr lang="es-AR" dirty="0" err="1" smtClean="0"/>
              <a:t>If</a:t>
            </a:r>
            <a:r>
              <a:rPr lang="es-AR" dirty="0" smtClean="0"/>
              <a:t>  at 24 </a:t>
            </a:r>
            <a:r>
              <a:rPr lang="es-AR" dirty="0" err="1"/>
              <a:t>weeks</a:t>
            </a:r>
            <a:r>
              <a:rPr lang="es-AR" dirty="0"/>
              <a:t> </a:t>
            </a:r>
            <a:r>
              <a:rPr lang="en-US" dirty="0"/>
              <a:t>at least </a:t>
            </a:r>
            <a:r>
              <a:rPr lang="es-AR" dirty="0"/>
              <a:t>75% </a:t>
            </a:r>
            <a:r>
              <a:rPr lang="es-AR" dirty="0" smtClean="0"/>
              <a:t>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participants</a:t>
            </a:r>
            <a:r>
              <a:rPr lang="es-AR" dirty="0" smtClean="0"/>
              <a:t>      </a:t>
            </a:r>
            <a:r>
              <a:rPr lang="es-AR" dirty="0" err="1" smtClean="0"/>
              <a:t>achieve</a:t>
            </a:r>
            <a:r>
              <a:rPr lang="es-AR" dirty="0" smtClean="0"/>
              <a:t>  </a:t>
            </a:r>
            <a:r>
              <a:rPr lang="es-AR" dirty="0"/>
              <a:t>viral </a:t>
            </a:r>
            <a:r>
              <a:rPr lang="es-AR" dirty="0" err="1"/>
              <a:t>supression</a:t>
            </a:r>
            <a:r>
              <a:rPr lang="es-AR" dirty="0"/>
              <a:t> </a:t>
            </a:r>
            <a:r>
              <a:rPr lang="es-AR" dirty="0" smtClean="0"/>
              <a:t>(</a:t>
            </a:r>
            <a:r>
              <a:rPr lang="en-US" dirty="0" smtClean="0"/>
              <a:t>&lt;</a:t>
            </a:r>
            <a:r>
              <a:rPr lang="en-US" dirty="0"/>
              <a:t>400 c/mL) </a:t>
            </a:r>
            <a:r>
              <a:rPr lang="en-US" dirty="0" smtClean="0"/>
              <a:t> in the experimental arm,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/>
              <a:t>study</a:t>
            </a:r>
            <a:r>
              <a:rPr lang="es-AR" dirty="0"/>
              <a:t> </a:t>
            </a:r>
            <a:r>
              <a:rPr lang="es-AR" dirty="0" err="1"/>
              <a:t>will</a:t>
            </a:r>
            <a:r>
              <a:rPr lang="es-AR" dirty="0"/>
              <a:t> </a:t>
            </a:r>
            <a:r>
              <a:rPr lang="es-AR" dirty="0" err="1"/>
              <a:t>proceed</a:t>
            </a:r>
            <a:r>
              <a:rPr lang="es-AR" dirty="0"/>
              <a:t> to </a:t>
            </a:r>
            <a:r>
              <a:rPr lang="es-AR" dirty="0" err="1"/>
              <a:t>phase</a:t>
            </a:r>
            <a:r>
              <a:rPr lang="es-AR" dirty="0"/>
              <a:t> 2</a:t>
            </a:r>
          </a:p>
          <a:p>
            <a:r>
              <a:rPr lang="es-AR" b="1" dirty="0" err="1">
                <a:solidFill>
                  <a:schemeClr val="bg2">
                    <a:lumMod val="50000"/>
                  </a:schemeClr>
                </a:solidFill>
              </a:rPr>
              <a:t>Phase</a:t>
            </a:r>
            <a:r>
              <a:rPr lang="es-AR" b="1" dirty="0">
                <a:solidFill>
                  <a:schemeClr val="bg2">
                    <a:lumMod val="50000"/>
                  </a:schemeClr>
                </a:solidFill>
              </a:rPr>
              <a:t> 2: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190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additional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patients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will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be </a:t>
            </a:r>
            <a:r>
              <a:rPr lang="es-AR" dirty="0" err="1">
                <a:solidFill>
                  <a:schemeClr val="bg2">
                    <a:lumMod val="50000"/>
                  </a:schemeClr>
                </a:solidFill>
              </a:rPr>
              <a:t>enrolled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explore </a:t>
            </a: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non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inferiority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regarding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primary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endpoint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(&lt;50 copies/mL at </a:t>
            </a:r>
            <a:r>
              <a:rPr lang="es-AR" dirty="0" err="1" smtClean="0">
                <a:solidFill>
                  <a:schemeClr val="bg2">
                    <a:lumMod val="50000"/>
                  </a:schemeClr>
                </a:solidFill>
              </a:rPr>
              <a:t>week</a:t>
            </a:r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 48)</a:t>
            </a:r>
            <a:endParaRPr lang="es-A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26163"/>
            <a:ext cx="1908175" cy="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97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18046" y="188640"/>
            <a:ext cx="8229600" cy="706090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altLang="es-AR" b="1" dirty="0">
                <a:solidFill>
                  <a:schemeClr val="bg1"/>
                </a:solidFill>
                <a:cs typeface="Calibri" panose="020F0502020204030204" pitchFamily="34" charset="0"/>
              </a:rPr>
              <a:t>Study design</a:t>
            </a:r>
            <a:endParaRPr lang="en-US" dirty="0">
              <a:solidFill>
                <a:schemeClr val="bg1"/>
              </a:solidFill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520931" y="1484647"/>
            <a:ext cx="8623069" cy="627056"/>
          </a:xfrm>
        </p:spPr>
        <p:txBody>
          <a:bodyPr>
            <a:noAutofit/>
          </a:bodyPr>
          <a:lstStyle/>
          <a:p>
            <a:pPr marL="285750" lvl="1"/>
            <a:r>
              <a:rPr lang="es-ES" sz="2000" b="1" dirty="0" err="1"/>
              <a:t>Phase</a:t>
            </a:r>
            <a:r>
              <a:rPr lang="es-ES" sz="2000" b="1" dirty="0"/>
              <a:t> 4, </a:t>
            </a:r>
            <a:r>
              <a:rPr lang="es-ES" sz="2000" b="1" dirty="0" err="1"/>
              <a:t>randomized</a:t>
            </a:r>
            <a:r>
              <a:rPr lang="es-ES" sz="2000" b="1" dirty="0"/>
              <a:t>, </a:t>
            </a:r>
            <a:r>
              <a:rPr lang="es-ES" sz="2000" b="1" dirty="0" err="1"/>
              <a:t>multicentric</a:t>
            </a:r>
            <a:r>
              <a:rPr lang="es-ES" sz="2000" b="1" dirty="0"/>
              <a:t>, open </a:t>
            </a:r>
            <a:r>
              <a:rPr lang="es-ES" sz="2000" b="1" dirty="0" err="1"/>
              <a:t>label</a:t>
            </a:r>
            <a:r>
              <a:rPr lang="es-ES" sz="2000" b="1" dirty="0"/>
              <a:t> </a:t>
            </a:r>
            <a:r>
              <a:rPr lang="es-ES" sz="2000" b="1" dirty="0" err="1"/>
              <a:t>study</a:t>
            </a:r>
            <a:endParaRPr lang="es-ES" sz="2000" b="1" dirty="0"/>
          </a:p>
          <a:p>
            <a:pPr marL="0" lvl="1" indent="0">
              <a:buNone/>
            </a:pPr>
            <a:endParaRPr lang="es-ES" sz="2000" b="1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427984" y="3380594"/>
            <a:ext cx="3960440" cy="130232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ts val="1920"/>
              </a:lnSpc>
            </a:pPr>
            <a:r>
              <a:rPr lang="en-US" altLang="es-AR" sz="1600" b="1" u="sng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Dual  therapy </a:t>
            </a:r>
          </a:p>
          <a:p>
            <a:pPr algn="ctr" eaLnBrk="1" hangingPunct="1">
              <a:lnSpc>
                <a:spcPts val="1920"/>
              </a:lnSpc>
            </a:pPr>
            <a:r>
              <a:rPr lang="en-US" altLang="es-AR" sz="1600" b="1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DRV/r  </a:t>
            </a:r>
            <a:r>
              <a:rPr lang="en-US" altLang="es-AR" sz="1600" b="1" dirty="0" smtClean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800/100 mg  </a:t>
            </a:r>
            <a:r>
              <a:rPr lang="en-US" altLang="es-AR" sz="1600" b="1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QD</a:t>
            </a:r>
          </a:p>
          <a:p>
            <a:pPr algn="ctr" eaLnBrk="1" hangingPunct="1">
              <a:lnSpc>
                <a:spcPts val="1920"/>
              </a:lnSpc>
            </a:pPr>
            <a:r>
              <a:rPr lang="en-US" altLang="es-AR" sz="1600" b="1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 + </a:t>
            </a:r>
          </a:p>
          <a:p>
            <a:pPr algn="ctr" eaLnBrk="1" hangingPunct="1">
              <a:lnSpc>
                <a:spcPts val="1920"/>
              </a:lnSpc>
            </a:pPr>
            <a:r>
              <a:rPr lang="en-US" altLang="es-AR" sz="1600" b="1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3TC  300 mg  QD</a:t>
            </a:r>
          </a:p>
          <a:p>
            <a:pPr algn="ctr" eaLnBrk="1" hangingPunct="1">
              <a:lnSpc>
                <a:spcPts val="1920"/>
              </a:lnSpc>
            </a:pPr>
            <a:r>
              <a:rPr lang="en-GB" altLang="es-AR" sz="1600" b="1" dirty="0">
                <a:solidFill>
                  <a:schemeClr val="bg1"/>
                </a:solidFill>
                <a:ea typeface="ＭＳ Ｐゴシック" pitchFamily="34" charset="-128"/>
                <a:cs typeface="Calibri" panose="020F0502020204030204" pitchFamily="34" charset="0"/>
              </a:rPr>
              <a:t>(n= 75)</a:t>
            </a:r>
            <a:endParaRPr lang="en-US" sz="1600" b="1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427984" y="4848154"/>
            <a:ext cx="3951109" cy="11761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ts val="1300"/>
              </a:lnSpc>
            </a:pPr>
            <a:r>
              <a:rPr lang="en-US" altLang="es-AR" sz="1600" b="1" u="sng" dirty="0">
                <a:ea typeface="ＭＳ Ｐゴシック" pitchFamily="34" charset="-128"/>
                <a:cs typeface="Calibri" panose="020F0502020204030204" pitchFamily="34" charset="0"/>
              </a:rPr>
              <a:t>Triple therapy :</a:t>
            </a:r>
          </a:p>
          <a:p>
            <a:pPr algn="ctr" eaLnBrk="1" hangingPunct="1">
              <a:lnSpc>
                <a:spcPts val="1300"/>
              </a:lnSpc>
            </a:pPr>
            <a:endParaRPr lang="en-US" altLang="es-AR" sz="1600" u="sng" dirty="0"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eaLnBrk="1" hangingPunct="1">
              <a:lnSpc>
                <a:spcPts val="1300"/>
              </a:lnSpc>
            </a:pPr>
            <a:r>
              <a:rPr lang="en-US" altLang="es-AR" sz="1600" b="1" dirty="0">
                <a:ea typeface="ＭＳ Ｐゴシック" pitchFamily="34" charset="-128"/>
                <a:cs typeface="Calibri" panose="020F0502020204030204" pitchFamily="34" charset="0"/>
              </a:rPr>
              <a:t>DRV/r  </a:t>
            </a:r>
            <a:r>
              <a:rPr lang="en-US" altLang="es-AR" sz="1600" b="1" dirty="0" smtClean="0">
                <a:ea typeface="ＭＳ Ｐゴシック" pitchFamily="34" charset="-128"/>
                <a:cs typeface="Calibri" panose="020F0502020204030204" pitchFamily="34" charset="0"/>
              </a:rPr>
              <a:t>800/100 mg  </a:t>
            </a:r>
            <a:r>
              <a:rPr lang="en-US" altLang="es-AR" sz="1600" b="1" dirty="0">
                <a:ea typeface="ＭＳ Ｐゴシック" pitchFamily="34" charset="-128"/>
                <a:cs typeface="Calibri" panose="020F0502020204030204" pitchFamily="34" charset="0"/>
              </a:rPr>
              <a:t>QD</a:t>
            </a:r>
          </a:p>
          <a:p>
            <a:pPr algn="ctr" eaLnBrk="1" hangingPunct="1">
              <a:lnSpc>
                <a:spcPts val="1300"/>
              </a:lnSpc>
            </a:pPr>
            <a:r>
              <a:rPr lang="en-US" altLang="es-AR" sz="1600" b="1" dirty="0">
                <a:ea typeface="ＭＳ Ｐゴシック" pitchFamily="34" charset="-128"/>
                <a:cs typeface="Calibri" panose="020F0502020204030204" pitchFamily="34" charset="0"/>
              </a:rPr>
              <a:t>+ </a:t>
            </a:r>
          </a:p>
          <a:p>
            <a:pPr algn="ctr" eaLnBrk="1" hangingPunct="1">
              <a:lnSpc>
                <a:spcPts val="1300"/>
              </a:lnSpc>
            </a:pPr>
            <a:r>
              <a:rPr lang="en-US" altLang="es-AR" sz="1600" b="1" dirty="0">
                <a:cs typeface="Calibri" panose="020F0502020204030204" pitchFamily="34" charset="0"/>
              </a:rPr>
              <a:t>3TC /TDF  </a:t>
            </a:r>
            <a:r>
              <a:rPr lang="en-US" altLang="es-AR" sz="1600" b="1" dirty="0" smtClean="0">
                <a:cs typeface="Calibri" panose="020F0502020204030204" pitchFamily="34" charset="0"/>
              </a:rPr>
              <a:t>300/300 mg </a:t>
            </a:r>
            <a:r>
              <a:rPr lang="en-US" altLang="es-AR" sz="1600" b="1" dirty="0">
                <a:cs typeface="Calibri" panose="020F0502020204030204" pitchFamily="34" charset="0"/>
              </a:rPr>
              <a:t>QD</a:t>
            </a:r>
          </a:p>
          <a:p>
            <a:pPr algn="ctr" eaLnBrk="1" hangingPunct="1">
              <a:lnSpc>
                <a:spcPts val="1300"/>
              </a:lnSpc>
            </a:pPr>
            <a:r>
              <a:rPr lang="en-GB" altLang="es-AR" sz="1600" b="1" dirty="0">
                <a:ea typeface="ＭＳ Ｐゴシック" pitchFamily="34" charset="-128"/>
                <a:cs typeface="Calibri" panose="020F0502020204030204" pitchFamily="34" charset="0"/>
              </a:rPr>
              <a:t> (n=70)</a:t>
            </a:r>
            <a:endParaRPr lang="en-US" altLang="es-AR" sz="1600" b="1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87267" y="3547023"/>
            <a:ext cx="2638455" cy="25686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endParaRPr lang="en-GB" altLang="es-AR" sz="1600" b="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GB" altLang="es-AR" sz="1600" b="0" dirty="0">
                <a:cs typeface="Calibri" panose="020F0502020204030204" pitchFamily="34" charset="0"/>
              </a:rPr>
              <a:t>ARV- naive patients, from 5 sites in Argentina 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s-AR" sz="1600" b="0" dirty="0">
                <a:cs typeface="Calibri" panose="020F0502020204030204" pitchFamily="34" charset="0"/>
              </a:rPr>
              <a:t> </a:t>
            </a:r>
            <a:r>
              <a:rPr lang="en-GB" altLang="es-AR" sz="1600" b="0" dirty="0">
                <a:cs typeface="Calibri" panose="020F0502020204030204" pitchFamily="34" charset="0"/>
                <a:sym typeface="Symbol" pitchFamily="18" charset="2"/>
              </a:rPr>
              <a:t></a:t>
            </a:r>
            <a:r>
              <a:rPr lang="en-GB" altLang="es-AR" sz="1600" b="0" dirty="0">
                <a:cs typeface="Calibri" panose="020F0502020204030204" pitchFamily="34" charset="0"/>
              </a:rPr>
              <a:t>18 years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altLang="es-AR" sz="1600" b="0" dirty="0">
                <a:cs typeface="Calibri" panose="020F0502020204030204" pitchFamily="34" charset="0"/>
              </a:rPr>
              <a:t>HIV-1 RNA </a:t>
            </a:r>
            <a:br>
              <a:rPr lang="en-GB" altLang="es-AR" sz="1600" b="0" dirty="0">
                <a:cs typeface="Calibri" panose="020F0502020204030204" pitchFamily="34" charset="0"/>
              </a:rPr>
            </a:br>
            <a:r>
              <a:rPr lang="en-GB" altLang="es-AR" sz="1600" b="0" dirty="0">
                <a:cs typeface="Calibri" panose="020F0502020204030204" pitchFamily="34" charset="0"/>
              </a:rPr>
              <a:t>&gt;1000 copies/ml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s-AR" sz="1600" b="0" dirty="0">
                <a:cs typeface="Calibri" panose="020F0502020204030204" pitchFamily="34" charset="0"/>
              </a:rPr>
              <a:t>No IAS-USA defined NRTI or PI resistance at screening*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AR" altLang="es-AR" sz="1600" b="0" dirty="0">
                <a:cs typeface="Calibri" panose="020F0502020204030204" pitchFamily="34" charset="0"/>
              </a:rPr>
              <a:t>HB(s)Ag negative</a:t>
            </a:r>
            <a:endParaRPr lang="en-US" altLang="es-AR" sz="1600" b="0" dirty="0"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sz="1600" b="1" dirty="0">
                <a:cs typeface="Calibri" panose="020F0502020204030204" pitchFamily="34" charset="0"/>
              </a:rPr>
              <a:t>(N = 145)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 flipV="1">
            <a:off x="3083701" y="3800678"/>
            <a:ext cx="1293809" cy="8731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3064894" y="4831366"/>
            <a:ext cx="1293809" cy="554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H="1">
            <a:off x="3130374" y="3599954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es-AR"/>
          </a:p>
        </p:txBody>
      </p:sp>
      <p:sp>
        <p:nvSpPr>
          <p:cNvPr id="32779" name="TextBox 1"/>
          <p:cNvSpPr txBox="1">
            <a:spLocks noChangeArrowheads="1"/>
          </p:cNvSpPr>
          <p:nvPr/>
        </p:nvSpPr>
        <p:spPr bwMode="auto">
          <a:xfrm>
            <a:off x="1748149" y="2555024"/>
            <a:ext cx="2434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cs typeface="Calibri" panose="020F0502020204030204" pitchFamily="34" charset="0"/>
              </a:rPr>
              <a:t>Stratified  at </a:t>
            </a:r>
            <a:r>
              <a:rPr lang="en-US" altLang="es-AR" sz="1600" b="1" i="1" dirty="0">
                <a:ea typeface="ＭＳ Ｐゴシック" pitchFamily="34" charset="-128"/>
                <a:cs typeface="Calibri" panose="020F0502020204030204" pitchFamily="34" charset="0"/>
              </a:rPr>
              <a:t>screening </a:t>
            </a:r>
            <a:r>
              <a:rPr lang="en-US" sz="1600" b="1" i="1" dirty="0">
                <a:cs typeface="Calibri" panose="020F0502020204030204" pitchFamily="34" charset="0"/>
              </a:rPr>
              <a:t/>
            </a:r>
            <a:br>
              <a:rPr lang="en-US" sz="1600" b="1" i="1" dirty="0">
                <a:cs typeface="Calibri" panose="020F0502020204030204" pitchFamily="34" charset="0"/>
              </a:rPr>
            </a:br>
            <a:r>
              <a:rPr lang="en-US" sz="1600" b="1" i="1" dirty="0">
                <a:cs typeface="Calibri" panose="020F0502020204030204" pitchFamily="34" charset="0"/>
              </a:rPr>
              <a:t> by HIV-1 RNA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i="1" dirty="0">
                <a:cs typeface="Calibri" panose="020F0502020204030204" pitchFamily="34" charset="0"/>
              </a:rPr>
              <a:t>(≤ or &gt; 100,000 copies/</a:t>
            </a:r>
            <a:r>
              <a:rPr lang="en-US" sz="1600" b="1" i="1" dirty="0" err="1">
                <a:cs typeface="Calibri" panose="020F0502020204030204" pitchFamily="34" charset="0"/>
              </a:rPr>
              <a:t>mL</a:t>
            </a:r>
            <a:r>
              <a:rPr lang="en-US" sz="1600" b="0" i="1" dirty="0">
                <a:cs typeface="Calibri" panose="020F0502020204030204" pitchFamily="34" charset="0"/>
              </a:rPr>
              <a:t>)</a:t>
            </a:r>
            <a:endParaRPr lang="en-GB" sz="1600" b="0" i="1" dirty="0">
              <a:cs typeface="Calibri" panose="020F0502020204030204" pitchFamily="34" charset="0"/>
            </a:endParaRPr>
          </a:p>
        </p:txBody>
      </p:sp>
      <p:sp>
        <p:nvSpPr>
          <p:cNvPr id="32780" name="Line 7"/>
          <p:cNvSpPr>
            <a:spLocks noChangeShapeType="1"/>
          </p:cNvSpPr>
          <p:nvPr/>
        </p:nvSpPr>
        <p:spPr bwMode="auto">
          <a:xfrm>
            <a:off x="8028384" y="306896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32781" name="Rectangle 6"/>
          <p:cNvSpPr>
            <a:spLocks noChangeArrowheads="1"/>
          </p:cNvSpPr>
          <p:nvPr/>
        </p:nvSpPr>
        <p:spPr bwMode="auto">
          <a:xfrm>
            <a:off x="7164288" y="2441016"/>
            <a:ext cx="1819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rgbClr val="600030"/>
              </a:buClr>
              <a:buFont typeface="Wingdings" pitchFamily="2" charset="2"/>
              <a:buNone/>
              <a:tabLst>
                <a:tab pos="228600" algn="l"/>
              </a:tabLst>
            </a:pPr>
            <a:r>
              <a:rPr lang="en-US" sz="1600" i="1" dirty="0">
                <a:cs typeface="Calibri" panose="020F0502020204030204" pitchFamily="34" charset="0"/>
              </a:rPr>
              <a:t>Wk 48 </a:t>
            </a:r>
            <a:br>
              <a:rPr lang="en-US" sz="1600" i="1" dirty="0">
                <a:cs typeface="Calibri" panose="020F0502020204030204" pitchFamily="34" charset="0"/>
              </a:rPr>
            </a:br>
            <a:r>
              <a:rPr lang="en-US" sz="1600" i="1" dirty="0">
                <a:cs typeface="Calibri" panose="020F0502020204030204" pitchFamily="34" charset="0"/>
              </a:rPr>
              <a:t>Primary endpoint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20072" y="2440222"/>
            <a:ext cx="1706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>
                <a:srgbClr val="600030"/>
              </a:buClr>
              <a:buFont typeface="Wingdings" pitchFamily="2" charset="2"/>
              <a:buNone/>
              <a:tabLst>
                <a:tab pos="228600" algn="l"/>
              </a:tabLst>
            </a:pPr>
            <a:r>
              <a:rPr lang="en-US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Wk 24 </a:t>
            </a:r>
            <a:br>
              <a:rPr lang="en-US" sz="1600" b="1" i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en-US" sz="1600" b="1" i="1" dirty="0">
                <a:solidFill>
                  <a:srgbClr val="FF0000"/>
                </a:solidFill>
                <a:cs typeface="Calibri" panose="020F0502020204030204" pitchFamily="34" charset="0"/>
              </a:rPr>
              <a:t>Interim analysis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012160" y="3068960"/>
            <a:ext cx="1" cy="216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9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5774" y="116632"/>
            <a:ext cx="7972452" cy="720080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Calibri" panose="020F0502020204030204" pitchFamily="34" charset="0"/>
              </a:rPr>
              <a:t>Study endpoints</a:t>
            </a:r>
            <a:endParaRPr lang="es-AR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25352"/>
            <a:ext cx="8352928" cy="52119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/>
              <a:t> Primary endpoint: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Proportion of subjects with plasma HIV-1 RNA levels &lt;50 copies/mL at week 48 using the </a:t>
            </a:r>
            <a:r>
              <a:rPr lang="es-ES" sz="2000" dirty="0">
                <a:solidFill>
                  <a:srgbClr val="000000"/>
                </a:solidFill>
              </a:rPr>
              <a:t>FDA </a:t>
            </a:r>
            <a:r>
              <a:rPr lang="en-US" sz="2000" dirty="0"/>
              <a:t>snapshot algorithm (Missing, Switch or Discontinuation = failure) for the ITT-exposed population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/>
              <a:t> Secondary endpoints:</a:t>
            </a:r>
            <a:endParaRPr lang="en-US" sz="2000" dirty="0"/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Percentage of patients with HIV-1 RNA &lt;400 copies/mL at week 24  using the </a:t>
            </a:r>
            <a:r>
              <a:rPr lang="es-ES" sz="2000" b="1" dirty="0"/>
              <a:t>FDA </a:t>
            </a:r>
            <a:r>
              <a:rPr lang="en-US" sz="2000" b="1" dirty="0"/>
              <a:t>snapshot algorithm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Number and type of resistance mutations in case of virologic failure 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CD4+ lymphocyte count and change between baseline (defined as the average between screening and baseline visit values) and weeks 24 and 48 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Frequency, type and severity of adverse events and laboratory abnormalities at week 24 and 48 .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Changes in quality of life through two validated instruments: the Medical Outcomes Study HIV Health Survey ( MOS - HIV) and </a:t>
            </a:r>
            <a:r>
              <a:rPr lang="en-US" sz="2000" dirty="0" err="1"/>
              <a:t>EuroQol</a:t>
            </a:r>
            <a:r>
              <a:rPr lang="en-US" sz="2000" dirty="0"/>
              <a:t> 5D (EQ - 5D) at week 48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21288"/>
            <a:ext cx="1656184" cy="7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25"/>
          <p:cNvSpPr>
            <a:spLocks noChangeShapeType="1"/>
          </p:cNvSpPr>
          <p:nvPr/>
        </p:nvSpPr>
        <p:spPr bwMode="auto">
          <a:xfrm flipH="1">
            <a:off x="5862538" y="4257487"/>
            <a:ext cx="463561" cy="15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s-AR" sz="2000"/>
          </a:p>
        </p:txBody>
      </p:sp>
      <p:cxnSp>
        <p:nvCxnSpPr>
          <p:cNvPr id="12290" name="AutoShape 21"/>
          <p:cNvCxnSpPr>
            <a:cxnSpLocks noChangeShapeType="1"/>
          </p:cNvCxnSpPr>
          <p:nvPr/>
        </p:nvCxnSpPr>
        <p:spPr bwMode="auto">
          <a:xfrm>
            <a:off x="3348037" y="3552137"/>
            <a:ext cx="1588" cy="1512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2291" name="AutoShape 22"/>
          <p:cNvCxnSpPr>
            <a:cxnSpLocks noChangeShapeType="1"/>
          </p:cNvCxnSpPr>
          <p:nvPr/>
        </p:nvCxnSpPr>
        <p:spPr bwMode="auto">
          <a:xfrm>
            <a:off x="5819775" y="3565537"/>
            <a:ext cx="3175" cy="1482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2293" name="Line 24"/>
          <p:cNvSpPr>
            <a:spLocks noChangeShapeType="1"/>
          </p:cNvSpPr>
          <p:nvPr/>
        </p:nvSpPr>
        <p:spPr bwMode="auto">
          <a:xfrm flipH="1" flipV="1">
            <a:off x="2612081" y="4202093"/>
            <a:ext cx="73595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s-AR" sz="2000"/>
          </a:p>
        </p:txBody>
      </p:sp>
      <p:sp>
        <p:nvSpPr>
          <p:cNvPr id="12294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71414"/>
            <a:ext cx="8229600" cy="642942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s-AR" sz="3600" b="1" dirty="0">
                <a:solidFill>
                  <a:schemeClr val="bg1"/>
                </a:solidFill>
                <a:cs typeface="Calibri" panose="020F0502020204030204" pitchFamily="34" charset="0"/>
              </a:rPr>
              <a:t>Patient Disposition at Week 24</a:t>
            </a:r>
          </a:p>
        </p:txBody>
      </p:sp>
      <p:sp>
        <p:nvSpPr>
          <p:cNvPr id="12295" name="AutoShape 13"/>
          <p:cNvSpPr>
            <a:spLocks noChangeArrowheads="1"/>
          </p:cNvSpPr>
          <p:nvPr/>
        </p:nvSpPr>
        <p:spPr bwMode="auto">
          <a:xfrm>
            <a:off x="3635896" y="857232"/>
            <a:ext cx="2183879" cy="6572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AR" dirty="0">
                <a:latin typeface="+mn-lt"/>
                <a:cs typeface="Calibri" panose="020F0502020204030204" pitchFamily="34" charset="0"/>
              </a:rPr>
              <a:t>182 SCREEENED</a:t>
            </a:r>
          </a:p>
          <a:p>
            <a:pPr algn="ctr">
              <a:spcBef>
                <a:spcPct val="50000"/>
              </a:spcBef>
            </a:pPr>
            <a:r>
              <a:rPr lang="en-US" altLang="es-AR" dirty="0">
                <a:latin typeface="+mn-lt"/>
                <a:cs typeface="Calibri" panose="020F0502020204030204" pitchFamily="34" charset="0"/>
              </a:rPr>
              <a:t>145 RANDOMIZED </a:t>
            </a:r>
          </a:p>
        </p:txBody>
      </p:sp>
      <p:sp>
        <p:nvSpPr>
          <p:cNvPr id="12296" name="AutoShape 14"/>
          <p:cNvSpPr>
            <a:spLocks noChangeArrowheads="1"/>
          </p:cNvSpPr>
          <p:nvPr/>
        </p:nvSpPr>
        <p:spPr bwMode="auto">
          <a:xfrm>
            <a:off x="1852612" y="5065025"/>
            <a:ext cx="2549525" cy="9810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24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Completed</a:t>
            </a:r>
            <a:r>
              <a:rPr lang="es-AR" altLang="es-AR" sz="2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W24 </a:t>
            </a:r>
          </a:p>
          <a:p>
            <a:pPr algn="ctr">
              <a:spcBef>
                <a:spcPct val="50000"/>
              </a:spcBef>
            </a:pPr>
            <a:r>
              <a:rPr lang="es-AR" altLang="es-AR" sz="2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71  (95%)</a:t>
            </a:r>
            <a:endParaRPr lang="en-US" altLang="es-AR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297" name="AutoShape 15"/>
          <p:cNvSpPr>
            <a:spLocks noChangeArrowheads="1"/>
          </p:cNvSpPr>
          <p:nvPr/>
        </p:nvSpPr>
        <p:spPr bwMode="auto">
          <a:xfrm>
            <a:off x="5110969" y="5048262"/>
            <a:ext cx="2493962" cy="977900"/>
          </a:xfrm>
          <a:prstGeom prst="roundRect">
            <a:avLst>
              <a:gd name="adj" fmla="val 16667"/>
            </a:avLst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2400" dirty="0" err="1">
                <a:latin typeface="+mn-lt"/>
                <a:cs typeface="Calibri" panose="020F0502020204030204" pitchFamily="34" charset="0"/>
              </a:rPr>
              <a:t>Completed</a:t>
            </a:r>
            <a:r>
              <a:rPr lang="es-AR" altLang="es-AR" sz="2400" dirty="0">
                <a:latin typeface="+mn-lt"/>
                <a:cs typeface="Calibri" panose="020F0502020204030204" pitchFamily="34" charset="0"/>
              </a:rPr>
              <a:t> W 24</a:t>
            </a:r>
          </a:p>
          <a:p>
            <a:pPr algn="ctr">
              <a:spcBef>
                <a:spcPct val="50000"/>
              </a:spcBef>
            </a:pPr>
            <a:r>
              <a:rPr lang="es-AR" altLang="es-AR" sz="2400" dirty="0">
                <a:latin typeface="+mn-lt"/>
                <a:ea typeface="+mn-ea"/>
                <a:cs typeface="Calibri" panose="020F0502020204030204" pitchFamily="34" charset="0"/>
              </a:rPr>
              <a:t>69 (98,5%)</a:t>
            </a:r>
            <a:endParaRPr lang="en-US" altLang="es-AR" sz="4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298" name="AutoShape 16"/>
          <p:cNvSpPr>
            <a:spLocks noChangeArrowheads="1"/>
          </p:cNvSpPr>
          <p:nvPr/>
        </p:nvSpPr>
        <p:spPr bwMode="auto">
          <a:xfrm>
            <a:off x="395536" y="3642948"/>
            <a:ext cx="2216546" cy="111829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AR" altLang="es-AR" sz="20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Discontinued</a:t>
            </a:r>
            <a:r>
              <a:rPr lang="es-AR" altLang="es-AR" sz="2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4 :</a:t>
            </a:r>
          </a:p>
          <a:p>
            <a:pPr algn="ctr"/>
            <a:r>
              <a:rPr lang="es-AR" altLang="es-AR" sz="1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AR" altLang="es-AR" sz="16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Withdraw</a:t>
            </a:r>
            <a:r>
              <a:rPr lang="es-AR" altLang="es-AR" sz="1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(1) ,SAE (1), LTFU (1) , RASH (1)</a:t>
            </a:r>
          </a:p>
        </p:txBody>
      </p:sp>
      <p:sp>
        <p:nvSpPr>
          <p:cNvPr id="12299" name="AutoShape 17"/>
          <p:cNvSpPr>
            <a:spLocks noChangeArrowheads="1"/>
          </p:cNvSpPr>
          <p:nvPr/>
        </p:nvSpPr>
        <p:spPr bwMode="auto">
          <a:xfrm>
            <a:off x="6393748" y="3724482"/>
            <a:ext cx="2422365" cy="95522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AR" altLang="es-AR" sz="2000" dirty="0">
                <a:latin typeface="+mn-lt"/>
                <a:cs typeface="Calibri" panose="020F0502020204030204" pitchFamily="34" charset="0"/>
              </a:rPr>
              <a:t>Discontinued:1 </a:t>
            </a:r>
          </a:p>
          <a:p>
            <a:pPr algn="ctr"/>
            <a:endParaRPr lang="es-AR" altLang="es-AR" sz="2000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s-AR" altLang="es-AR" sz="1600" dirty="0">
                <a:latin typeface="+mn-lt"/>
                <a:cs typeface="Calibri" panose="020F0502020204030204" pitchFamily="34" charset="0"/>
              </a:rPr>
              <a:t>LTFU(1)</a:t>
            </a:r>
          </a:p>
        </p:txBody>
      </p:sp>
      <p:cxnSp>
        <p:nvCxnSpPr>
          <p:cNvPr id="12301" name="AutoShape 20"/>
          <p:cNvCxnSpPr>
            <a:cxnSpLocks noChangeShapeType="1"/>
          </p:cNvCxnSpPr>
          <p:nvPr/>
        </p:nvCxnSpPr>
        <p:spPr bwMode="auto">
          <a:xfrm rot="5400000">
            <a:off x="3510558" y="1413273"/>
            <a:ext cx="995017" cy="126285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12302" name="AutoShape 11"/>
          <p:cNvSpPr>
            <a:spLocks noChangeArrowheads="1"/>
          </p:cNvSpPr>
          <p:nvPr/>
        </p:nvSpPr>
        <p:spPr bwMode="auto">
          <a:xfrm>
            <a:off x="2307099" y="2577412"/>
            <a:ext cx="2344738" cy="9747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24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Dual therapy (DT)  n:75</a:t>
            </a:r>
            <a:endParaRPr lang="en-US" altLang="es-AR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303" name="AutoShape 12"/>
          <p:cNvSpPr>
            <a:spLocks noChangeArrowheads="1"/>
          </p:cNvSpPr>
          <p:nvPr/>
        </p:nvSpPr>
        <p:spPr bwMode="auto">
          <a:xfrm>
            <a:off x="5202250" y="2559745"/>
            <a:ext cx="2311400" cy="9731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AR" altLang="es-AR" sz="2400" dirty="0">
                <a:latin typeface="+mn-lt"/>
                <a:cs typeface="Calibri" panose="020F0502020204030204" pitchFamily="34" charset="0"/>
              </a:rPr>
              <a:t>Triple therapy (TT)  n:70</a:t>
            </a:r>
            <a:endParaRPr lang="en-US" altLang="es-AR" sz="24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28" name="27 Forma"/>
          <p:cNvCxnSpPr/>
          <p:nvPr/>
        </p:nvCxnSpPr>
        <p:spPr>
          <a:xfrm>
            <a:off x="4651837" y="2051351"/>
            <a:ext cx="1487506" cy="52706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6503724" y="1503552"/>
            <a:ext cx="1812692" cy="4001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SCF : 37 (20</a:t>
            </a:r>
            <a:r>
              <a:rPr lang="es-ES" sz="2000" b="1" dirty="0" smtClean="0"/>
              <a:t>%)*</a:t>
            </a:r>
            <a:endParaRPr lang="es-ES" sz="2000" b="1" dirty="0"/>
          </a:p>
        </p:txBody>
      </p:sp>
      <p:sp>
        <p:nvSpPr>
          <p:cNvPr id="5" name="Flecha derecha 4"/>
          <p:cNvSpPr/>
          <p:nvPr/>
        </p:nvSpPr>
        <p:spPr>
          <a:xfrm>
            <a:off x="4713700" y="1725160"/>
            <a:ext cx="1696331" cy="10998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2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117815"/>
            <a:ext cx="1908175" cy="67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5536" y="6309320"/>
            <a:ext cx="4376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/>
              <a:t>* </a:t>
            </a:r>
            <a:r>
              <a:rPr lang="es-AR" sz="1600" dirty="0" err="1" smtClean="0"/>
              <a:t>Resistance</a:t>
            </a:r>
            <a:r>
              <a:rPr lang="es-AR" sz="1600" dirty="0" smtClean="0"/>
              <a:t>, viral load &lt; 1000 </a:t>
            </a:r>
            <a:r>
              <a:rPr lang="es-AR" sz="1600" dirty="0" err="1" smtClean="0"/>
              <a:t>cp</a:t>
            </a:r>
            <a:r>
              <a:rPr lang="es-AR" sz="1600" dirty="0" smtClean="0"/>
              <a:t>/mL, LTFU, </a:t>
            </a:r>
            <a:r>
              <a:rPr lang="es-AR" sz="1600" dirty="0" err="1" smtClean="0"/>
              <a:t>other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49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Microsoft Macintosh PowerPoint</Application>
  <PresentationFormat>Bildschirmpräsentation (4:3)</PresentationFormat>
  <Paragraphs>231</Paragraphs>
  <Slides>16</Slides>
  <Notes>12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Tema de Office</vt:lpstr>
      <vt:lpstr>Folie 1</vt:lpstr>
      <vt:lpstr>Folie 2</vt:lpstr>
      <vt:lpstr>Background</vt:lpstr>
      <vt:lpstr>Why DRV/r plus 3TC?</vt:lpstr>
      <vt:lpstr>Folie 5</vt:lpstr>
      <vt:lpstr>Study design</vt:lpstr>
      <vt:lpstr>Study design</vt:lpstr>
      <vt:lpstr>Study endpoints</vt:lpstr>
      <vt:lpstr>Patient Disposition at Week 24</vt:lpstr>
      <vt:lpstr> Baseline Characteristics</vt:lpstr>
      <vt:lpstr>Folie 11</vt:lpstr>
      <vt:lpstr>  Patients with VL&lt;400 c/mL at week 24 </vt:lpstr>
      <vt:lpstr>  Patients with VL&lt;400 c/mL at week 24  (Baseline VL&gt; 100,000 copies/mL) </vt:lpstr>
      <vt:lpstr>Folie 14</vt:lpstr>
      <vt:lpstr>Folie 15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Ines Figueroa</dc:creator>
  <cp:lastModifiedBy>Ramona Pauli</cp:lastModifiedBy>
  <cp:revision>212</cp:revision>
  <dcterms:created xsi:type="dcterms:W3CDTF">2017-07-24T12:00:11Z</dcterms:created>
  <dcterms:modified xsi:type="dcterms:W3CDTF">2017-07-24T12:00:36Z</dcterms:modified>
</cp:coreProperties>
</file>